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5"/>
  </p:notesMasterIdLst>
  <p:sldIdLst>
    <p:sldId id="257" r:id="rId3"/>
    <p:sldId id="258" r:id="rId4"/>
    <p:sldId id="260" r:id="rId5"/>
    <p:sldId id="399" r:id="rId6"/>
    <p:sldId id="298" r:id="rId7"/>
    <p:sldId id="299" r:id="rId8"/>
    <p:sldId id="355" r:id="rId9"/>
    <p:sldId id="300" r:id="rId10"/>
    <p:sldId id="346" r:id="rId11"/>
    <p:sldId id="412" r:id="rId12"/>
    <p:sldId id="401" r:id="rId13"/>
    <p:sldId id="402" r:id="rId14"/>
    <p:sldId id="403" r:id="rId15"/>
    <p:sldId id="404" r:id="rId16"/>
    <p:sldId id="405" r:id="rId17"/>
    <p:sldId id="406" r:id="rId18"/>
    <p:sldId id="407" r:id="rId19"/>
    <p:sldId id="413" r:id="rId20"/>
    <p:sldId id="409" r:id="rId21"/>
    <p:sldId id="267" r:id="rId22"/>
    <p:sldId id="410" r:id="rId23"/>
    <p:sldId id="269" r:id="rId24"/>
    <p:sldId id="376" r:id="rId25"/>
    <p:sldId id="365" r:id="rId26"/>
    <p:sldId id="429" r:id="rId27"/>
    <p:sldId id="431" r:id="rId28"/>
    <p:sldId id="351" r:id="rId29"/>
    <p:sldId id="347" r:id="rId30"/>
    <p:sldId id="349" r:id="rId31"/>
    <p:sldId id="352" r:id="rId32"/>
    <p:sldId id="367" r:id="rId33"/>
    <p:sldId id="368" r:id="rId34"/>
    <p:sldId id="369" r:id="rId35"/>
    <p:sldId id="370" r:id="rId36"/>
    <p:sldId id="371" r:id="rId37"/>
    <p:sldId id="372" r:id="rId38"/>
    <p:sldId id="432" r:id="rId39"/>
    <p:sldId id="373" r:id="rId40"/>
    <p:sldId id="374" r:id="rId41"/>
    <p:sldId id="375" r:id="rId42"/>
    <p:sldId id="354" r:id="rId43"/>
    <p:sldId id="337" r:id="rId44"/>
    <p:sldId id="338" r:id="rId45"/>
    <p:sldId id="340" r:id="rId46"/>
    <p:sldId id="341" r:id="rId47"/>
    <p:sldId id="342" r:id="rId48"/>
    <p:sldId id="434" r:id="rId49"/>
    <p:sldId id="344" r:id="rId50"/>
    <p:sldId id="435" r:id="rId51"/>
    <p:sldId id="433" r:id="rId52"/>
    <p:sldId id="436" r:id="rId53"/>
    <p:sldId id="437" r:id="rId54"/>
    <p:sldId id="345" r:id="rId55"/>
    <p:sldId id="339" r:id="rId56"/>
    <p:sldId id="279" r:id="rId57"/>
    <p:sldId id="408" r:id="rId58"/>
    <p:sldId id="391" r:id="rId59"/>
    <p:sldId id="282" r:id="rId60"/>
    <p:sldId id="283" r:id="rId61"/>
    <p:sldId id="392" r:id="rId62"/>
    <p:sldId id="284" r:id="rId63"/>
    <p:sldId id="301" r:id="rId64"/>
    <p:sldId id="411" r:id="rId65"/>
    <p:sldId id="361" r:id="rId66"/>
    <p:sldId id="327" r:id="rId67"/>
    <p:sldId id="325" r:id="rId68"/>
    <p:sldId id="359" r:id="rId69"/>
    <p:sldId id="328" r:id="rId70"/>
    <p:sldId id="294" r:id="rId71"/>
    <p:sldId id="414" r:id="rId72"/>
    <p:sldId id="304" r:id="rId73"/>
    <p:sldId id="305" r:id="rId74"/>
    <p:sldId id="415" r:id="rId75"/>
    <p:sldId id="307" r:id="rId76"/>
    <p:sldId id="308" r:id="rId77"/>
    <p:sldId id="310" r:id="rId78"/>
    <p:sldId id="416" r:id="rId79"/>
    <p:sldId id="417" r:id="rId80"/>
    <p:sldId id="418" r:id="rId81"/>
    <p:sldId id="419" r:id="rId82"/>
    <p:sldId id="420" r:id="rId83"/>
    <p:sldId id="421" r:id="rId84"/>
    <p:sldId id="422" r:id="rId85"/>
    <p:sldId id="423" r:id="rId86"/>
    <p:sldId id="424" r:id="rId87"/>
    <p:sldId id="425" r:id="rId88"/>
    <p:sldId id="426" r:id="rId89"/>
    <p:sldId id="427" r:id="rId90"/>
    <p:sldId id="428" r:id="rId91"/>
    <p:sldId id="303" r:id="rId92"/>
    <p:sldId id="297" r:id="rId93"/>
    <p:sldId id="311" r:id="rId9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Muehrcke" initials="ckm" lastIdx="5" clrIdx="0"/>
  <p:cmAuthor id="1" name="Kenneth Keefe" initials=""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F61"/>
    <a:srgbClr val="FFFFAD"/>
    <a:srgbClr val="C0FFC1"/>
    <a:srgbClr val="BCD4F0"/>
    <a:srgbClr val="D489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5" autoAdjust="0"/>
    <p:restoredTop sz="87648" autoAdjust="0"/>
  </p:normalViewPr>
  <p:slideViewPr>
    <p:cSldViewPr snapToGrid="0" snapToObjects="1">
      <p:cViewPr varScale="1">
        <p:scale>
          <a:sx n="108" d="100"/>
          <a:sy n="108" d="100"/>
        </p:scale>
        <p:origin x="-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commentAuthors" Target="commentAuthors.xml"/><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theme" Target="theme/theme1.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3090B-5BDE-564F-A315-56DDF1199A16}" type="datetimeFigureOut">
              <a:rPr lang="en-US" smtClean="0"/>
              <a:t>8/15/16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65BD1-095C-4A48-8907-6B96921251BF}" type="slidenum">
              <a:rPr lang="en-US" smtClean="0"/>
              <a:t>‹#›</a:t>
            </a:fld>
            <a:endParaRPr lang="en-US"/>
          </a:p>
        </p:txBody>
      </p:sp>
    </p:spTree>
    <p:extLst>
      <p:ext uri="{BB962C8B-B14F-4D97-AF65-F5344CB8AC3E}">
        <p14:creationId xmlns:p14="http://schemas.microsoft.com/office/powerpoint/2010/main" val="3454662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9</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34</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35</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36</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37</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38</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39</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40</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8371" name="Slide Number Placeholder 3"/>
          <p:cNvSpPr>
            <a:spLocks noGrp="1"/>
          </p:cNvSpPr>
          <p:nvPr>
            <p:ph type="sldNum" sz="quarter" idx="5"/>
          </p:nvPr>
        </p:nvSpPr>
        <p:spPr>
          <a:noFill/>
        </p:spPr>
        <p:txBody>
          <a:bodyPr/>
          <a:lstStyle/>
          <a:p>
            <a:fld id="{1BF5DCB3-9293-407C-BD42-7E04ADA38150}" type="slidenum">
              <a:rPr lang="en-US"/>
              <a:pPr/>
              <a:t>56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Calibri" pitchFamily="1"/>
                <a:ea typeface="ＭＳ Ｐゴシック" pitchFamily="1"/>
              </a:rPr>
              <a:t>For</a:t>
            </a:r>
            <a:r>
              <a:rPr lang="en-US">
                <a:solidFill>
                  <a:srgbClr val="000000"/>
                </a:solidFill>
                <a:latin typeface="Calibri" pitchFamily="1"/>
                <a:ea typeface="ＭＳ Ｐゴシック" pitchFamily="1"/>
              </a:rPr>
              <a:t> my case study, I studied a river zonal dispatcher, which consists of a water system and a national dispatcher that sends warnings in case of danger, such as river basins flooding.</a:t>
            </a:r>
            <a:endParaRPr lang="en-US"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a:solidFill>
                  <a:srgbClr val="000000"/>
                </a:solidFill>
                <a:latin typeface="Calibri" pitchFamily="1"/>
                <a:ea typeface="ＭＳ Ｐゴシック" pitchFamily="1"/>
              </a:rPr>
              <a:t>Investigate the effects on system security, of architectural changes to a river zonal dispatcher system with multiple SCADA subsystems.</a:t>
            </a:r>
            <a:endParaRPr lang="en-US"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a:solidFill>
                  <a:srgbClr val="000000"/>
                </a:solidFill>
                <a:latin typeface="Calibri" pitchFamily="1"/>
                <a:ea typeface="ＭＳ Ｐゴシック" pitchFamily="1"/>
              </a:rPr>
              <a:t>In particular, analyze the security impact of intrusion detection systems (IDSes) and isolation, as well as multiple subsystems.</a:t>
            </a:r>
            <a:endParaRPr lang="en-US"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a:solidFill>
                  <a:srgbClr val="000000"/>
                </a:solidFill>
                <a:latin typeface="Calibri" pitchFamily="1"/>
                <a:ea typeface="ＭＳ Ｐゴシック" pitchFamily="1"/>
              </a:rPr>
              <a:t>- How does the behavior of an attacker change when adding IDSes or isolating SCADA subsystems?</a:t>
            </a:r>
            <a:endParaRPr lang="en-US" sz="20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a:solidFill>
                  <a:srgbClr val="000000"/>
                </a:solidFill>
                <a:latin typeface="Calibri" pitchFamily="1"/>
                <a:ea typeface="ＭＳ Ｐゴシック" pitchFamily="1"/>
              </a:rPr>
              <a:t>- What key factors would motivate an attacker to choose one SCADA subsystem over another?</a:t>
            </a:r>
            <a:endParaRPr lang="en-US" sz="2000" dirty="0">
              <a:solidFill>
                <a:srgbClr val="000000"/>
              </a:solidFill>
              <a:latin typeface="Calibri" pitchFamily="1"/>
              <a:ea typeface="ＭＳ Ｐゴシック" pitchFamily="1"/>
            </a:endParaRPr>
          </a:p>
        </p:txBody>
      </p:sp>
      <p:sp>
        <p:nvSpPr>
          <p:cNvPr id="4" name="Slide Number Placeholder 3"/>
          <p:cNvSpPr>
            <a:spLocks noGrp="1"/>
          </p:cNvSpPr>
          <p:nvPr>
            <p:ph type="sldNum" sz="quarter" idx="10"/>
          </p:nvPr>
        </p:nvSpPr>
        <p:spPr/>
        <p:txBody>
          <a:bodyPr/>
          <a:lstStyle/>
          <a:p>
            <a:fld id="{B7065BD1-095C-4A48-8907-6B96921251BF}" type="slidenum">
              <a:rPr lang="en-US" smtClean="0"/>
              <a:t>69</a:t>
            </a:fld>
            <a:endParaRPr lang="en-US"/>
          </a:p>
        </p:txBody>
      </p:sp>
    </p:spTree>
    <p:extLst>
      <p:ext uri="{BB962C8B-B14F-4D97-AF65-F5344CB8AC3E}">
        <p14:creationId xmlns:p14="http://schemas.microsoft.com/office/powerpoint/2010/main" val="149288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smtClean="0">
                <a:solidFill>
                  <a:srgbClr val="000000"/>
                </a:solidFill>
                <a:latin typeface="Calibri" pitchFamily="1"/>
                <a:ea typeface="ＭＳ Ｐゴシック" pitchFamily="1"/>
              </a:rPr>
              <a:t>Here is a picture of temporary emergency levees holding flood water back along the Souris River Basin in North Dakota.  Suppose a national dispatcher was used to indicate that the levees failed, which they did.  If warnings to the national dispatcher ceased and people remained in their homes due to a false sense of security, imagine the number of lives that would be at stake.</a:t>
            </a:r>
            <a:endParaRPr lang="en-US" dirty="0">
              <a:solidFill>
                <a:srgbClr val="000000"/>
              </a:solidFill>
              <a:latin typeface="Calibri" pitchFamily="1"/>
              <a:ea typeface="ＭＳ Ｐゴシック" pitchFamily="1"/>
            </a:endParaRPr>
          </a:p>
        </p:txBody>
      </p:sp>
      <p:sp>
        <p:nvSpPr>
          <p:cNvPr id="4" name="Slide Number Placeholder 3"/>
          <p:cNvSpPr>
            <a:spLocks noGrp="1"/>
          </p:cNvSpPr>
          <p:nvPr>
            <p:ph type="sldNum" sz="quarter" idx="10"/>
          </p:nvPr>
        </p:nvSpPr>
        <p:spPr/>
        <p:txBody>
          <a:bodyPr/>
          <a:lstStyle/>
          <a:p>
            <a:fld id="{B7065BD1-095C-4A48-8907-6B96921251BF}" type="slidenum">
              <a:rPr lang="en-US" smtClean="0"/>
              <a:t>70</a:t>
            </a:fld>
            <a:endParaRPr lang="en-US"/>
          </a:p>
        </p:txBody>
      </p:sp>
    </p:spTree>
    <p:extLst>
      <p:ext uri="{BB962C8B-B14F-4D97-AF65-F5344CB8AC3E}">
        <p14:creationId xmlns:p14="http://schemas.microsoft.com/office/powerpoint/2010/main" val="276085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10</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dirty="0">
                <a:solidFill>
                  <a:srgbClr val="000000"/>
                </a:solidFill>
                <a:latin typeface="Calibri" pitchFamily="1"/>
                <a:ea typeface="ＭＳ Ｐゴシック" pitchFamily="1"/>
              </a:rPr>
              <a:t>Foreign</a:t>
            </a:r>
            <a:r>
              <a:rPr lang="en-US" sz="1700">
                <a:solidFill>
                  <a:srgbClr val="000000"/>
                </a:solidFill>
                <a:latin typeface="Calibri" pitchFamily="1"/>
                <a:ea typeface="ＭＳ Ｐゴシック" pitchFamily="1"/>
              </a:rPr>
              <a:t> government</a:t>
            </a:r>
            <a:endParaRPr lang="en-US" sz="1700" dirty="0">
              <a:solidFill>
                <a:srgbClr val="000000"/>
              </a:solidFill>
              <a:latin typeface="Calibri" pitchFamily="1"/>
              <a:ea typeface="ＭＳ Ｐゴシック" pitchFamily="1"/>
            </a:endParaRPr>
          </a:p>
          <a:p>
            <a:pPr marL="0" lvl="2">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 Primarily concerned with installing backdoors on the HMIs and cares little about costs</a:t>
            </a: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Hacker</a:t>
            </a:r>
            <a:endParaRPr lang="en-US" sz="1700" dirty="0">
              <a:solidFill>
                <a:srgbClr val="000000"/>
              </a:solidFill>
              <a:latin typeface="Calibri" pitchFamily="1"/>
              <a:ea typeface="ＭＳ Ｐゴシック" pitchFamily="1"/>
            </a:endParaRPr>
          </a:p>
          <a:p>
            <a:pPr marL="0" lvl="2">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 Interested in most of the possible goals and is highly skilled, but must consider a balance of concern regarding cost, payoff, and detection</a:t>
            </a: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Hostile organization</a:t>
            </a:r>
            <a:endParaRPr lang="en-US" sz="1700" dirty="0">
              <a:solidFill>
                <a:srgbClr val="000000"/>
              </a:solidFill>
              <a:latin typeface="Calibri" pitchFamily="1"/>
              <a:ea typeface="ＭＳ Ｐゴシック" pitchFamily="1"/>
            </a:endParaRPr>
          </a:p>
          <a:p>
            <a:pPr marL="0" lvl="2">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 Highly skilled, but is interested only in compromising the supervisory LANs and is mostly seeking the best payoff</a:t>
            </a: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Insider engineer</a:t>
            </a:r>
            <a:endParaRPr lang="en-US" sz="1700" dirty="0">
              <a:solidFill>
                <a:srgbClr val="000000"/>
              </a:solidFill>
              <a:latin typeface="Calibri" pitchFamily="1"/>
              <a:ea typeface="ＭＳ Ｐゴシック" pitchFamily="1"/>
            </a:endParaRPr>
          </a:p>
          <a:p>
            <a:pPr marL="0" lvl="2">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 Interested in all goals, but is poorly skilled in attacks</a:t>
            </a: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7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Insider operator</a:t>
            </a:r>
            <a:endParaRPr lang="en-US" sz="1700" dirty="0">
              <a:solidFill>
                <a:srgbClr val="000000"/>
              </a:solidFill>
              <a:latin typeface="Calibri" pitchFamily="1"/>
              <a:ea typeface="ＭＳ Ｐゴシック" pitchFamily="1"/>
            </a:endParaRPr>
          </a:p>
          <a:p>
            <a:pPr marL="0" lvl="2">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700">
                <a:solidFill>
                  <a:srgbClr val="000000"/>
                </a:solidFill>
                <a:latin typeface="Calibri" pitchFamily="1"/>
                <a:ea typeface="ＭＳ Ｐゴシック" pitchFamily="1"/>
              </a:rPr>
              <a:t>- Has access to many parts of the system already, is highly skilled, and is primarily concerned with reprogramming the devices</a:t>
            </a:r>
            <a:endParaRPr lang="en-US" sz="1700" dirty="0">
              <a:solidFill>
                <a:srgbClr val="000000"/>
              </a:solidFill>
              <a:latin typeface="Calibri" pitchFamily="1"/>
              <a:ea typeface="ＭＳ Ｐゴシック" pitchFamily="1"/>
            </a:endParaRPr>
          </a:p>
        </p:txBody>
      </p:sp>
      <p:sp>
        <p:nvSpPr>
          <p:cNvPr id="4" name="Slide Number Placeholder 3"/>
          <p:cNvSpPr>
            <a:spLocks noGrp="1"/>
          </p:cNvSpPr>
          <p:nvPr>
            <p:ph type="sldNum" sz="quarter" idx="10"/>
          </p:nvPr>
        </p:nvSpPr>
        <p:spPr/>
        <p:txBody>
          <a:bodyPr/>
          <a:lstStyle/>
          <a:p>
            <a:fld id="{B7065BD1-095C-4A48-8907-6B96921251BF}" type="slidenum">
              <a:rPr lang="en-US" smtClean="0"/>
              <a:t>74</a:t>
            </a:fld>
            <a:endParaRPr lang="en-US"/>
          </a:p>
        </p:txBody>
      </p:sp>
    </p:spTree>
    <p:extLst>
      <p:ext uri="{BB962C8B-B14F-4D97-AF65-F5344CB8AC3E}">
        <p14:creationId xmlns:p14="http://schemas.microsoft.com/office/powerpoint/2010/main" val="53160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dirty="0">
                <a:solidFill>
                  <a:srgbClr val="000000"/>
                </a:solidFill>
                <a:latin typeface="Calibri" pitchFamily="1"/>
                <a:ea typeface="ＭＳ Ｐゴシック" pitchFamily="1"/>
              </a:rPr>
              <a:t>Average</a:t>
            </a:r>
            <a:r>
              <a:rPr lang="en-US" sz="2600">
                <a:solidFill>
                  <a:srgbClr val="000000"/>
                </a:solidFill>
                <a:latin typeface="Calibri" pitchFamily="1"/>
                <a:ea typeface="ＭＳ Ｐゴシック" pitchFamily="1"/>
              </a:rPr>
              <a:t> Number of Successful Attacks</a:t>
            </a:r>
            <a:endParaRPr lang="en-US" sz="26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a:solidFill>
                  <a:srgbClr val="000000"/>
                </a:solidFill>
                <a:latin typeface="Calibri" pitchFamily="1"/>
                <a:ea typeface="ＭＳ Ｐゴシック" pitchFamily="1"/>
              </a:rPr>
              <a:t>- Defined for some key attack step of each component (looked at different attack paths and determined which one is key)</a:t>
            </a:r>
            <a:endParaRPr lang="en-US" sz="2600"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600"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a:solidFill>
                  <a:srgbClr val="000000"/>
                </a:solidFill>
                <a:latin typeface="Calibri" pitchFamily="1"/>
                <a:ea typeface="ＭＳ Ｐゴシック" pitchFamily="1"/>
              </a:rPr>
              <a:t>Probability of Attack Goals Achieved at End Time</a:t>
            </a:r>
            <a:endParaRPr lang="en-US" sz="26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a:solidFill>
                  <a:srgbClr val="000000"/>
                </a:solidFill>
                <a:latin typeface="Calibri" pitchFamily="1"/>
                <a:ea typeface="ＭＳ Ｐゴシック" pitchFamily="1"/>
              </a:rPr>
              <a:t>- Installation of malware on HMI or router</a:t>
            </a:r>
            <a:endParaRPr lang="en-US" sz="2600" dirty="0">
              <a:solidFill>
                <a:srgbClr val="000000"/>
              </a:solidFill>
              <a:latin typeface="Calibri" pitchFamily="1"/>
              <a:ea typeface="ＭＳ Ｐゴシック" pitchFamily="1"/>
            </a:endParaRPr>
          </a:p>
          <a:p>
            <a:pPr marL="0" lvl="1">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a:solidFill>
                  <a:srgbClr val="000000"/>
                </a:solidFill>
                <a:latin typeface="Calibri" pitchFamily="1"/>
                <a:ea typeface="ＭＳ Ｐゴシック" pitchFamily="1"/>
              </a:rPr>
              <a:t>- Disabling of devices</a:t>
            </a:r>
            <a:endParaRPr lang="en-US" sz="2600"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600" b="1" dirty="0">
              <a:solidFill>
                <a:srgbClr val="000000"/>
              </a:solidFill>
              <a:latin typeface="Calibri" pitchFamily="1"/>
              <a:ea typeface="ＭＳ Ｐゴシック" pitchFamily="1"/>
            </a:endParaRPr>
          </a:p>
          <a:p>
            <a:pPr>
              <a:spcBef>
                <a:spcPts val="448"/>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600">
                <a:solidFill>
                  <a:srgbClr val="000000"/>
                </a:solidFill>
                <a:latin typeface="Calibri" pitchFamily="1"/>
                <a:ea typeface="ＭＳ Ｐゴシック" pitchFamily="1"/>
              </a:rPr>
              <a:t>Average Time-To-Achieve-Goal</a:t>
            </a:r>
            <a:endParaRPr lang="en-US" sz="2600" dirty="0">
              <a:solidFill>
                <a:srgbClr val="000000"/>
              </a:solidFill>
              <a:latin typeface="Calibri" pitchFamily="1"/>
              <a:ea typeface="ＭＳ Ｐゴシック" pitchFamily="1"/>
            </a:endParaRPr>
          </a:p>
        </p:txBody>
      </p:sp>
      <p:sp>
        <p:nvSpPr>
          <p:cNvPr id="4" name="Slide Number Placeholder 3"/>
          <p:cNvSpPr>
            <a:spLocks noGrp="1"/>
          </p:cNvSpPr>
          <p:nvPr>
            <p:ph type="sldNum" sz="quarter" idx="10"/>
          </p:nvPr>
        </p:nvSpPr>
        <p:spPr/>
        <p:txBody>
          <a:bodyPr/>
          <a:lstStyle/>
          <a:p>
            <a:fld id="{B7065BD1-095C-4A48-8907-6B96921251BF}" type="slidenum">
              <a:rPr lang="en-US" smtClean="0"/>
              <a:t>75</a:t>
            </a:fld>
            <a:endParaRPr lang="en-US"/>
          </a:p>
        </p:txBody>
      </p:sp>
    </p:spTree>
    <p:extLst>
      <p:ext uri="{BB962C8B-B14F-4D97-AF65-F5344CB8AC3E}">
        <p14:creationId xmlns:p14="http://schemas.microsoft.com/office/powerpoint/2010/main" val="361519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pitchFamily="1"/>
                <a:ea typeface="ＭＳ Ｐゴシック" pitchFamily="1"/>
              </a:rPr>
              <a:t>I wrote a case study paper for CRITIS and this was inspiration for the hand-built model. The paper will appear in CRITIS 2016, and to test out this model generation process, I've built it as a meta-model.  In my results for the hand-generated model, I tested 5 different adversaries, but just to give you an example, for a hostile organization, these are the certain probabilities that they achieved control over the network. &lt;Explain graphs&gt;</a:t>
            </a:r>
          </a:p>
        </p:txBody>
      </p:sp>
      <p:sp>
        <p:nvSpPr>
          <p:cNvPr id="4" name="Slide Number Placeholder 3"/>
          <p:cNvSpPr>
            <a:spLocks noGrp="1"/>
          </p:cNvSpPr>
          <p:nvPr>
            <p:ph type="sldNum" sz="quarter" idx="10"/>
          </p:nvPr>
        </p:nvSpPr>
        <p:spPr/>
        <p:txBody>
          <a:bodyPr/>
          <a:lstStyle/>
          <a:p>
            <a:fld id="{B7065BD1-095C-4A48-8907-6B96921251BF}" type="slidenum">
              <a:rPr lang="en-US" smtClean="0"/>
              <a:t>77</a:t>
            </a:fld>
            <a:endParaRPr lang="en-US"/>
          </a:p>
        </p:txBody>
      </p:sp>
    </p:spTree>
    <p:extLst>
      <p:ext uri="{BB962C8B-B14F-4D97-AF65-F5344CB8AC3E}">
        <p14:creationId xmlns:p14="http://schemas.microsoft.com/office/powerpoint/2010/main" val="86899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pitchFamily="1"/>
                <a:ea typeface="ＭＳ Ｐゴシック" pitchFamily="1"/>
              </a:rPr>
              <a:t>Reason for LAN 2 preference: response model</a:t>
            </a:r>
          </a:p>
        </p:txBody>
      </p:sp>
      <p:sp>
        <p:nvSpPr>
          <p:cNvPr id="4" name="Slide Number Placeholder 3"/>
          <p:cNvSpPr>
            <a:spLocks noGrp="1"/>
          </p:cNvSpPr>
          <p:nvPr>
            <p:ph type="sldNum" sz="quarter" idx="10"/>
          </p:nvPr>
        </p:nvSpPr>
        <p:spPr/>
        <p:txBody>
          <a:bodyPr/>
          <a:lstStyle/>
          <a:p>
            <a:fld id="{B7065BD1-095C-4A48-8907-6B96921251BF}" type="slidenum">
              <a:rPr lang="en-US" smtClean="0"/>
              <a:t>78</a:t>
            </a:fld>
            <a:endParaRPr lang="en-US"/>
          </a:p>
        </p:txBody>
      </p:sp>
    </p:spTree>
    <p:extLst>
      <p:ext uri="{BB962C8B-B14F-4D97-AF65-F5344CB8AC3E}">
        <p14:creationId xmlns:p14="http://schemas.microsoft.com/office/powerpoint/2010/main" val="34797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24</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25</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26</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 am assuming we are only looking at the project side.  This means that I am assuming they are importing the ontology somehow.</a:t>
            </a:r>
          </a:p>
          <a:p>
            <a:pPr eaLnBrk="1" hangingPunct="1">
              <a:spcBef>
                <a:spcPct val="0"/>
              </a:spcBef>
            </a:pPr>
            <a:endParaRPr lang="en-US">
              <a:latin typeface="Calibri" charset="0"/>
            </a:endParaRPr>
          </a:p>
          <a:p>
            <a:pPr eaLnBrk="1" hangingPunct="1">
              <a:spcBef>
                <a:spcPct val="0"/>
              </a:spcBef>
            </a:pPr>
            <a:r>
              <a:rPr lang="en-US">
                <a:latin typeface="Calibri" charset="0"/>
              </a:rPr>
              <a:t>The SCADA Network contains all of the control devices </a:t>
            </a:r>
          </a:p>
          <a:p>
            <a:pPr eaLnBrk="1" hangingPunct="1">
              <a:spcBef>
                <a:spcPct val="0"/>
              </a:spcBef>
            </a:pPr>
            <a:r>
              <a:rPr lang="en-US">
                <a:latin typeface="Calibri" charset="0"/>
              </a:rPr>
              <a:t>The Engineering Network contains the workstations for engineers maintaining the system through the SCADA network</a:t>
            </a:r>
          </a:p>
          <a:p>
            <a:pPr eaLnBrk="1" hangingPunct="1">
              <a:spcBef>
                <a:spcPct val="0"/>
              </a:spcBef>
            </a:pPr>
            <a:r>
              <a:rPr lang="en-US">
                <a:latin typeface="Calibri" charset="0"/>
              </a:rPr>
              <a:t>The Corporate Network contains the workstations that are more part of the corporation.  These might include a historian or billing system for example.</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3E713D-8615-B041-A33E-B8C4C88F4B62}" type="slidenum">
              <a:rPr lang="en-US"/>
              <a:pPr/>
              <a:t>30</a:t>
            </a:fld>
            <a:endParaRPr lang="en-US"/>
          </a:p>
        </p:txBody>
      </p:sp>
    </p:spTree>
    <p:extLst>
      <p:ext uri="{BB962C8B-B14F-4D97-AF65-F5344CB8AC3E}">
        <p14:creationId xmlns:p14="http://schemas.microsoft.com/office/powerpoint/2010/main" val="93381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31</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32</a:t>
            </a:fld>
            <a:endParaRPr lang="en-US"/>
          </a:p>
        </p:txBody>
      </p:sp>
    </p:spTree>
    <p:extLst>
      <p:ext uri="{BB962C8B-B14F-4D97-AF65-F5344CB8AC3E}">
        <p14:creationId xmlns:p14="http://schemas.microsoft.com/office/powerpoint/2010/main" val="137425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purpose of this slide is to talk about the two different tabs presented on the left side when you open Mobius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410ECA-F4A3-1442-B69E-ABB21E419B07}" type="slidenum">
              <a:rPr lang="en-US"/>
              <a:pPr/>
              <a:t>33</a:t>
            </a:fld>
            <a:endParaRPr lang="en-US"/>
          </a:p>
        </p:txBody>
      </p:sp>
    </p:spTree>
    <p:extLst>
      <p:ext uri="{BB962C8B-B14F-4D97-AF65-F5344CB8AC3E}">
        <p14:creationId xmlns:p14="http://schemas.microsoft.com/office/powerpoint/2010/main" val="137425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6EE95-D0E0-7B46-B6AB-9C2EEE288672}" type="datetime1">
              <a:rPr lang="en-US"/>
              <a:pPr>
                <a:defRPr/>
              </a:pPr>
              <a:t>8/15/16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FB603-2A7A-2840-AB6E-CFEA2EF24BEF}" type="slidenum">
              <a:rPr lang="en-US"/>
              <a:pPr>
                <a:defRPr/>
              </a:pPr>
              <a:t>‹#›</a:t>
            </a:fld>
            <a:endParaRPr lang="en-US"/>
          </a:p>
        </p:txBody>
      </p:sp>
    </p:spTree>
    <p:extLst>
      <p:ext uri="{BB962C8B-B14F-4D97-AF65-F5344CB8AC3E}">
        <p14:creationId xmlns:p14="http://schemas.microsoft.com/office/powerpoint/2010/main" val="374937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1A3B43-EF92-9C4D-8D0C-24538621BCEB}" type="datetime1">
              <a:rPr lang="en-US"/>
              <a:pPr>
                <a:defRPr/>
              </a:pPr>
              <a:t>8/15/16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45A2AA-EC3B-5E41-933A-C3EB4413E2F5}" type="slidenum">
              <a:rPr lang="en-US"/>
              <a:pPr>
                <a:defRPr/>
              </a:pPr>
              <a:t>‹#›</a:t>
            </a:fld>
            <a:endParaRPr lang="en-US"/>
          </a:p>
        </p:txBody>
      </p:sp>
    </p:spTree>
    <p:extLst>
      <p:ext uri="{BB962C8B-B14F-4D97-AF65-F5344CB8AC3E}">
        <p14:creationId xmlns:p14="http://schemas.microsoft.com/office/powerpoint/2010/main" val="364064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460D81-4FE8-BE49-B24A-10E0B57D7140}" type="datetime1">
              <a:rPr lang="en-US"/>
              <a:pPr>
                <a:defRPr/>
              </a:pPr>
              <a:t>8/15/16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391A1D-AD9B-164D-8F7E-03D381EA8D0A}" type="slidenum">
              <a:rPr lang="en-US"/>
              <a:pPr>
                <a:defRPr/>
              </a:pPr>
              <a:t>‹#›</a:t>
            </a:fld>
            <a:endParaRPr lang="en-US"/>
          </a:p>
        </p:txBody>
      </p:sp>
    </p:spTree>
    <p:extLst>
      <p:ext uri="{BB962C8B-B14F-4D97-AF65-F5344CB8AC3E}">
        <p14:creationId xmlns:p14="http://schemas.microsoft.com/office/powerpoint/2010/main" val="195526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7938"/>
            <a:ext cx="9220201" cy="69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14882" y="3809936"/>
            <a:ext cx="7772400" cy="655104"/>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2395756" y="4678165"/>
            <a:ext cx="6400800" cy="7563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C2CD6CF-63F0-9B48-B971-9D0B270C4CC3}" type="datetime1">
              <a:rPr lang="en-US"/>
              <a:pPr>
                <a:defRPr/>
              </a:pPr>
              <a:t>8/15/16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6A2AF2D-7A7A-E647-A3EE-C318502ADF06}" type="slidenum">
              <a:rPr lang="en-US"/>
              <a:pPr>
                <a:defRPr/>
              </a:pPr>
              <a:t>‹#›</a:t>
            </a:fld>
            <a:endParaRPr lang="en-US"/>
          </a:p>
        </p:txBody>
      </p:sp>
    </p:spTree>
    <p:extLst>
      <p:ext uri="{BB962C8B-B14F-4D97-AF65-F5344CB8AC3E}">
        <p14:creationId xmlns:p14="http://schemas.microsoft.com/office/powerpoint/2010/main" val="102797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TI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8950"/>
            <a:ext cx="8229600" cy="503671"/>
          </a:xfrm>
        </p:spPr>
        <p:txBody>
          <a:bodyPr>
            <a:no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35945"/>
            <a:ext cx="8229600" cy="52204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1DDA24B4-DDAD-9F43-A3AC-BCC02D2FFF09}" type="datetime1">
              <a:rPr lang="en-US"/>
              <a:pPr>
                <a:defRPr/>
              </a:pPr>
              <a:t>8/15/16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D91F2A37-C310-2742-BF6D-FB9EB2B485A1}" type="slidenum">
              <a:rPr lang="en-US"/>
              <a:pPr>
                <a:defRPr/>
              </a:pPr>
              <a:t>‹#›</a:t>
            </a:fld>
            <a:endParaRPr lang="en-US"/>
          </a:p>
        </p:txBody>
      </p:sp>
    </p:spTree>
    <p:extLst>
      <p:ext uri="{BB962C8B-B14F-4D97-AF65-F5344CB8AC3E}">
        <p14:creationId xmlns:p14="http://schemas.microsoft.com/office/powerpoint/2010/main" val="56128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383CDE50-67A4-D446-9471-0211B290DD1F}" type="datetime1">
              <a:rPr lang="en-US"/>
              <a:pPr>
                <a:defRPr/>
              </a:pPr>
              <a:t>8/15/16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79EFA0A-7563-3244-A830-B4A96A98E30F}" type="slidenum">
              <a:rPr lang="en-US"/>
              <a:pPr>
                <a:defRPr/>
              </a:pPr>
              <a:t>‹#›</a:t>
            </a:fld>
            <a:endParaRPr lang="en-US"/>
          </a:p>
        </p:txBody>
      </p:sp>
    </p:spTree>
    <p:extLst>
      <p:ext uri="{BB962C8B-B14F-4D97-AF65-F5344CB8AC3E}">
        <p14:creationId xmlns:p14="http://schemas.microsoft.com/office/powerpoint/2010/main" val="359841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62E52330-AB1B-7940-9DDF-028D3FAC4F08}" type="datetime1">
              <a:rPr lang="en-US"/>
              <a:pPr>
                <a:defRPr/>
              </a:pPr>
              <a:t>8/15/16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E9E43A3-BBA9-AC49-8397-F152D99B6E9E}" type="slidenum">
              <a:rPr lang="en-US"/>
              <a:pPr>
                <a:defRPr/>
              </a:pPr>
              <a:t>‹#›</a:t>
            </a:fld>
            <a:endParaRPr lang="en-US"/>
          </a:p>
        </p:txBody>
      </p:sp>
    </p:spTree>
    <p:extLst>
      <p:ext uri="{BB962C8B-B14F-4D97-AF65-F5344CB8AC3E}">
        <p14:creationId xmlns:p14="http://schemas.microsoft.com/office/powerpoint/2010/main" val="105220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26A6ED73-B3DB-1444-9946-8A23840E8271}" type="datetime1">
              <a:rPr lang="en-US"/>
              <a:pPr>
                <a:defRPr/>
              </a:pPr>
              <a:t>8/15/16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FC838308-BD42-EE4D-B545-F26607CE1BDE}" type="slidenum">
              <a:rPr lang="en-US"/>
              <a:pPr>
                <a:defRPr/>
              </a:pPr>
              <a:t>‹#›</a:t>
            </a:fld>
            <a:endParaRPr lang="en-US"/>
          </a:p>
        </p:txBody>
      </p:sp>
    </p:spTree>
    <p:extLst>
      <p:ext uri="{BB962C8B-B14F-4D97-AF65-F5344CB8AC3E}">
        <p14:creationId xmlns:p14="http://schemas.microsoft.com/office/powerpoint/2010/main" val="167924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5FB7899-2D2B-4140-A26E-9DDC7B892E4B}" type="datetime1">
              <a:rPr lang="en-US"/>
              <a:pPr>
                <a:defRPr/>
              </a:pPr>
              <a:t>8/15/16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5097612-A9F9-874D-859B-4D51FE1CE2E7}" type="slidenum">
              <a:rPr lang="en-US"/>
              <a:pPr>
                <a:defRPr/>
              </a:pPr>
              <a:t>‹#›</a:t>
            </a:fld>
            <a:endParaRPr lang="en-US"/>
          </a:p>
        </p:txBody>
      </p:sp>
    </p:spTree>
    <p:extLst>
      <p:ext uri="{BB962C8B-B14F-4D97-AF65-F5344CB8AC3E}">
        <p14:creationId xmlns:p14="http://schemas.microsoft.com/office/powerpoint/2010/main" val="2528269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BB8999ED-FE7A-0E4F-96E8-1D5979A40D88}" type="datetime1">
              <a:rPr lang="en-US"/>
              <a:pPr>
                <a:defRPr/>
              </a:pPr>
              <a:t>8/15/16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166CEDE-1AC3-BF41-B9D8-939666400019}" type="slidenum">
              <a:rPr lang="en-US"/>
              <a:pPr>
                <a:defRPr/>
              </a:pPr>
              <a:t>‹#›</a:t>
            </a:fld>
            <a:endParaRPr lang="en-US"/>
          </a:p>
        </p:txBody>
      </p:sp>
    </p:spTree>
    <p:extLst>
      <p:ext uri="{BB962C8B-B14F-4D97-AF65-F5344CB8AC3E}">
        <p14:creationId xmlns:p14="http://schemas.microsoft.com/office/powerpoint/2010/main" val="992748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A68EF09-EC19-A044-B2C8-EC054665B467}" type="datetime1">
              <a:rPr lang="en-US"/>
              <a:pPr>
                <a:defRPr/>
              </a:pPr>
              <a:t>8/15/16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8914AB9-8118-C240-8D0D-245323F5CAFE}" type="slidenum">
              <a:rPr lang="en-US"/>
              <a:pPr>
                <a:defRPr/>
              </a:pPr>
              <a:t>‹#›</a:t>
            </a:fld>
            <a:endParaRPr lang="en-US"/>
          </a:p>
        </p:txBody>
      </p:sp>
    </p:spTree>
    <p:extLst>
      <p:ext uri="{BB962C8B-B14F-4D97-AF65-F5344CB8AC3E}">
        <p14:creationId xmlns:p14="http://schemas.microsoft.com/office/powerpoint/2010/main" val="17741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BD9208-92FA-804C-8268-94BA399E6579}" type="datetime1">
              <a:rPr lang="en-US"/>
              <a:pPr>
                <a:defRPr/>
              </a:pPr>
              <a:t>8/15/16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398E6-84FF-9E44-85A4-ED6D19BCC22B}" type="slidenum">
              <a:rPr lang="en-US"/>
              <a:pPr>
                <a:defRPr/>
              </a:pPr>
              <a:t>‹#›</a:t>
            </a:fld>
            <a:endParaRPr lang="en-US"/>
          </a:p>
        </p:txBody>
      </p:sp>
    </p:spTree>
    <p:extLst>
      <p:ext uri="{BB962C8B-B14F-4D97-AF65-F5344CB8AC3E}">
        <p14:creationId xmlns:p14="http://schemas.microsoft.com/office/powerpoint/2010/main" val="183229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F485442-908C-9C44-9B16-BD547B893983}" type="datetime1">
              <a:rPr lang="en-US"/>
              <a:pPr>
                <a:defRPr/>
              </a:pPr>
              <a:t>8/15/16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98CCBD6-A146-D841-AB73-3622212AAC0C}" type="slidenum">
              <a:rPr lang="en-US"/>
              <a:pPr>
                <a:defRPr/>
              </a:pPr>
              <a:t>‹#›</a:t>
            </a:fld>
            <a:endParaRPr lang="en-US"/>
          </a:p>
        </p:txBody>
      </p:sp>
    </p:spTree>
    <p:extLst>
      <p:ext uri="{BB962C8B-B14F-4D97-AF65-F5344CB8AC3E}">
        <p14:creationId xmlns:p14="http://schemas.microsoft.com/office/powerpoint/2010/main" val="1425142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0E9ECF9-5065-714F-9A53-E4CBFFFAD1AB}" type="datetime1">
              <a:rPr lang="en-US"/>
              <a:pPr>
                <a:defRPr/>
              </a:pPr>
              <a:t>8/15/16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AFAF2AA-22E3-9941-8EA6-B6EBA3E3B93C}" type="slidenum">
              <a:rPr lang="en-US"/>
              <a:pPr>
                <a:defRPr/>
              </a:pPr>
              <a:t>‹#›</a:t>
            </a:fld>
            <a:endParaRPr lang="en-US"/>
          </a:p>
        </p:txBody>
      </p:sp>
    </p:spTree>
    <p:extLst>
      <p:ext uri="{BB962C8B-B14F-4D97-AF65-F5344CB8AC3E}">
        <p14:creationId xmlns:p14="http://schemas.microsoft.com/office/powerpoint/2010/main" val="376673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B3006D1-82DF-884F-94BF-06A310D6D5E1}" type="datetime1">
              <a:rPr lang="en-US"/>
              <a:pPr>
                <a:defRPr/>
              </a:pPr>
              <a:t>8/15/16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9FD11EF-79D3-5D4D-BFC5-23010ED1F85F}" type="slidenum">
              <a:rPr lang="en-US"/>
              <a:pPr>
                <a:defRPr/>
              </a:pPr>
              <a:t>‹#›</a:t>
            </a:fld>
            <a:endParaRPr lang="en-US"/>
          </a:p>
        </p:txBody>
      </p:sp>
    </p:spTree>
    <p:extLst>
      <p:ext uri="{BB962C8B-B14F-4D97-AF65-F5344CB8AC3E}">
        <p14:creationId xmlns:p14="http://schemas.microsoft.com/office/powerpoint/2010/main" val="319077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E94EE2-E49C-D344-9317-077E498EF499}" type="datetime1">
              <a:rPr lang="en-US"/>
              <a:pPr>
                <a:defRPr/>
              </a:pPr>
              <a:t>8/15/16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3AE3AA-38CB-7F49-8D87-072271570877}" type="slidenum">
              <a:rPr lang="en-US"/>
              <a:pPr>
                <a:defRPr/>
              </a:pPr>
              <a:t>‹#›</a:t>
            </a:fld>
            <a:endParaRPr lang="en-US"/>
          </a:p>
        </p:txBody>
      </p:sp>
    </p:spTree>
    <p:extLst>
      <p:ext uri="{BB962C8B-B14F-4D97-AF65-F5344CB8AC3E}">
        <p14:creationId xmlns:p14="http://schemas.microsoft.com/office/powerpoint/2010/main" val="14491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075CC0-3AC7-9247-AE13-D5BE21DFD3DE}" type="datetime1">
              <a:rPr lang="en-US"/>
              <a:pPr>
                <a:defRPr/>
              </a:pPr>
              <a:t>8/15/16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638212-C8B9-9D46-ACA6-A4C78EA133B5}" type="slidenum">
              <a:rPr lang="en-US"/>
              <a:pPr>
                <a:defRPr/>
              </a:pPr>
              <a:t>‹#›</a:t>
            </a:fld>
            <a:endParaRPr lang="en-US"/>
          </a:p>
        </p:txBody>
      </p:sp>
    </p:spTree>
    <p:extLst>
      <p:ext uri="{BB962C8B-B14F-4D97-AF65-F5344CB8AC3E}">
        <p14:creationId xmlns:p14="http://schemas.microsoft.com/office/powerpoint/2010/main" val="25461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1A42E0-1E26-404F-93E9-6DF607A6CA11}" type="datetime1">
              <a:rPr lang="en-US"/>
              <a:pPr>
                <a:defRPr/>
              </a:pPr>
              <a:t>8/15/16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DBD3C9-78D4-CA4E-96FD-CC3A79B3E59A}" type="slidenum">
              <a:rPr lang="en-US"/>
              <a:pPr>
                <a:defRPr/>
              </a:pPr>
              <a:t>‹#›</a:t>
            </a:fld>
            <a:endParaRPr lang="en-US"/>
          </a:p>
        </p:txBody>
      </p:sp>
    </p:spTree>
    <p:extLst>
      <p:ext uri="{BB962C8B-B14F-4D97-AF65-F5344CB8AC3E}">
        <p14:creationId xmlns:p14="http://schemas.microsoft.com/office/powerpoint/2010/main" val="7119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658E7B-D23C-9442-AA8E-0869A5782654}" type="datetime1">
              <a:rPr lang="en-US"/>
              <a:pPr>
                <a:defRPr/>
              </a:pPr>
              <a:t>8/15/16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DD75BC-4FBA-4E47-B438-F8694652A7D6}" type="slidenum">
              <a:rPr lang="en-US"/>
              <a:pPr>
                <a:defRPr/>
              </a:pPr>
              <a:t>‹#›</a:t>
            </a:fld>
            <a:endParaRPr lang="en-US"/>
          </a:p>
        </p:txBody>
      </p:sp>
    </p:spTree>
    <p:extLst>
      <p:ext uri="{BB962C8B-B14F-4D97-AF65-F5344CB8AC3E}">
        <p14:creationId xmlns:p14="http://schemas.microsoft.com/office/powerpoint/2010/main" val="323072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D19784-DCB4-FA4E-AFCF-785733EC699F}" type="datetime1">
              <a:rPr lang="en-US"/>
              <a:pPr>
                <a:defRPr/>
              </a:pPr>
              <a:t>8/15/16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499DE1-B2B0-1E42-B9C1-B8B2862896AD}" type="slidenum">
              <a:rPr lang="en-US"/>
              <a:pPr>
                <a:defRPr/>
              </a:pPr>
              <a:t>‹#›</a:t>
            </a:fld>
            <a:endParaRPr lang="en-US"/>
          </a:p>
        </p:txBody>
      </p:sp>
    </p:spTree>
    <p:extLst>
      <p:ext uri="{BB962C8B-B14F-4D97-AF65-F5344CB8AC3E}">
        <p14:creationId xmlns:p14="http://schemas.microsoft.com/office/powerpoint/2010/main" val="159924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A438DB-F75B-1D4B-884C-21D39B250AF9}" type="datetime1">
              <a:rPr lang="en-US"/>
              <a:pPr>
                <a:defRPr/>
              </a:pPr>
              <a:t>8/15/16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0BA206-D7B2-AC40-977B-3D24612EA5DC}" type="slidenum">
              <a:rPr lang="en-US"/>
              <a:pPr>
                <a:defRPr/>
              </a:pPr>
              <a:t>‹#›</a:t>
            </a:fld>
            <a:endParaRPr lang="en-US"/>
          </a:p>
        </p:txBody>
      </p:sp>
    </p:spTree>
    <p:extLst>
      <p:ext uri="{BB962C8B-B14F-4D97-AF65-F5344CB8AC3E}">
        <p14:creationId xmlns:p14="http://schemas.microsoft.com/office/powerpoint/2010/main" val="23542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C2CC83-3128-1944-A607-1A6CD6F43729}" type="datetime1">
              <a:rPr lang="en-US"/>
              <a:pPr>
                <a:defRPr/>
              </a:pPr>
              <a:t>8/15/16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9E04CC-8F44-504B-AD96-338E45FA4E96}" type="slidenum">
              <a:rPr lang="en-US"/>
              <a:pPr>
                <a:defRPr/>
              </a:pPr>
              <a:t>‹#›</a:t>
            </a:fld>
            <a:endParaRPr lang="en-US"/>
          </a:p>
        </p:txBody>
      </p:sp>
    </p:spTree>
    <p:extLst>
      <p:ext uri="{BB962C8B-B14F-4D97-AF65-F5344CB8AC3E}">
        <p14:creationId xmlns:p14="http://schemas.microsoft.com/office/powerpoint/2010/main" val="1944371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82FCD937-D505-9A45-A301-0CBB4C8857C1}" type="datetime1">
              <a:rPr lang="en-US"/>
              <a:pPr>
                <a:defRPr/>
              </a:pPr>
              <a:t>8/15/16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95375F78-20FF-D847-B11F-C59AF1E35A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F3926734-215D-1A47-B60F-7D1B252E3F99}" type="datetime1">
              <a:rPr lang="en-US"/>
              <a:pPr>
                <a:defRPr/>
              </a:pPr>
              <a:t>8/15/16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D232A374-232B-9744-9D4F-BC2D1533BE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gif"/><Relationship Id="rId9" Type="http://schemas.openxmlformats.org/officeDocument/2006/relationships/image" Target="../media/image15.gif"/><Relationship Id="rId10" Type="http://schemas.openxmlformats.org/officeDocument/2006/relationships/image" Target="../media/image16.gif"/><Relationship Id="rId1" Type="http://schemas.openxmlformats.org/officeDocument/2006/relationships/slideLayout" Target="../slideLayouts/slideLayout13.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emf"/></Relationships>
</file>

<file path=ppt/slides/_rels/slide65.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5.gif"/><Relationship Id="rId5" Type="http://schemas.openxmlformats.org/officeDocument/2006/relationships/image" Target="../media/image11.gif"/><Relationship Id="rId6" Type="http://schemas.openxmlformats.org/officeDocument/2006/relationships/image" Target="../media/image10.gif"/><Relationship Id="rId7" Type="http://schemas.openxmlformats.org/officeDocument/2006/relationships/image" Target="../media/image12.gif"/><Relationship Id="rId8" Type="http://schemas.openxmlformats.org/officeDocument/2006/relationships/image" Target="../media/image13.gif"/><Relationship Id="rId9" Type="http://schemas.openxmlformats.org/officeDocument/2006/relationships/image" Target="../media/image14.gif"/><Relationship Id="rId10" Type="http://schemas.openxmlformats.org/officeDocument/2006/relationships/image" Target="../media/image16.gif"/><Relationship Id="rId1" Type="http://schemas.openxmlformats.org/officeDocument/2006/relationships/slideLayout" Target="../slideLayouts/slideLayout13.xml"/><Relationship Id="rId2" Type="http://schemas.openxmlformats.org/officeDocument/2006/relationships/image" Target="../media/image8.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mobius.illinois.edu/wiki/index.php/ADVISE_Meta_Two_Nets_Tutoria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png"/><Relationship Id="rId3" Type="http://schemas.openxmlformats.org/officeDocument/2006/relationships/image" Target="../media/image5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taff@mobius.illinois.edu" TargetMode="External"/><Relationship Id="rId3" Type="http://schemas.openxmlformats.org/officeDocument/2006/relationships/hyperlink" Target="http://www.mobius.illino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0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4"/>
          <p:cNvSpPr txBox="1">
            <a:spLocks noChangeArrowheads="1"/>
          </p:cNvSpPr>
          <p:nvPr/>
        </p:nvSpPr>
        <p:spPr bwMode="auto">
          <a:xfrm>
            <a:off x="785813" y="931863"/>
            <a:ext cx="80359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400">
                <a:latin typeface="ITC Officina Sans Bold" charset="0"/>
              </a:rPr>
              <a:t>ADVISE Meta – Alpha Tool Workshop</a:t>
            </a:r>
          </a:p>
          <a:p>
            <a:pPr algn="ctr" eaLnBrk="1" hangingPunct="1"/>
            <a:r>
              <a:rPr lang="en-US" sz="2800">
                <a:latin typeface="ITC Officina Sans Bold" charset="0"/>
              </a:rPr>
              <a:t>August 16, 2016</a:t>
            </a:r>
          </a:p>
        </p:txBody>
      </p:sp>
      <p:sp>
        <p:nvSpPr>
          <p:cNvPr id="25603" name="TextBox 5"/>
          <p:cNvSpPr txBox="1">
            <a:spLocks noChangeArrowheads="1"/>
          </p:cNvSpPr>
          <p:nvPr/>
        </p:nvSpPr>
        <p:spPr bwMode="auto">
          <a:xfrm>
            <a:off x="793750" y="5021263"/>
            <a:ext cx="48021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700" dirty="0">
                <a:latin typeface="DINNeuzeitGrotesk BoldCond" charset="0"/>
              </a:rPr>
              <a:t>Andy </a:t>
            </a:r>
            <a:r>
              <a:rPr lang="en-US" sz="1700" dirty="0" smtClean="0">
                <a:latin typeface="DINNeuzeitGrotesk BoldCond" charset="0"/>
              </a:rPr>
              <a:t>Crapo, </a:t>
            </a:r>
            <a:r>
              <a:rPr lang="en-US" sz="1700" dirty="0">
                <a:latin typeface="DINNeuzeitGrotesk BoldCond" charset="0"/>
              </a:rPr>
              <a:t>Brett </a:t>
            </a:r>
            <a:r>
              <a:rPr lang="en-US" sz="1700" dirty="0" err="1">
                <a:latin typeface="DINNeuzeitGrotesk BoldCond" charset="0"/>
              </a:rPr>
              <a:t>Feddersen</a:t>
            </a:r>
            <a:r>
              <a:rPr lang="en-US" sz="1700" dirty="0">
                <a:latin typeface="DINNeuzeitGrotesk BoldCond" charset="0"/>
              </a:rPr>
              <a:t>, Alfredo </a:t>
            </a:r>
            <a:r>
              <a:rPr lang="en-US" sz="1700" dirty="0" err="1">
                <a:latin typeface="DINNeuzeitGrotesk BoldCond" charset="0"/>
              </a:rPr>
              <a:t>Galbadon</a:t>
            </a:r>
            <a:r>
              <a:rPr lang="en-US" sz="1700" dirty="0">
                <a:latin typeface="DINNeuzeitGrotesk BoldCond" charset="0"/>
              </a:rPr>
              <a:t>, Ken Keefe, Carol </a:t>
            </a:r>
            <a:r>
              <a:rPr lang="en-US" sz="1700" dirty="0" err="1">
                <a:latin typeface="DINNeuzeitGrotesk BoldCond" charset="0"/>
              </a:rPr>
              <a:t>Muehrcke</a:t>
            </a:r>
            <a:r>
              <a:rPr lang="en-US" sz="1700" dirty="0">
                <a:latin typeface="DINNeuzeitGrotesk BoldCond" charset="0"/>
              </a:rPr>
              <a:t>, Michael Rausch, Bill Sanders, and Ron Wright</a:t>
            </a:r>
            <a:endParaRPr lang="en-US" sz="1100" dirty="0">
              <a:latin typeface="DINNeuzeitGrotesk BoldCond" charset="0"/>
            </a:endParaRPr>
          </a:p>
          <a:p>
            <a:pPr eaLnBrk="1" hangingPunct="1"/>
            <a:endParaRPr lang="en-US" sz="1100" dirty="0">
              <a:latin typeface="DINNeuzeitGrotesk BoldCond"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dirty="0">
                <a:latin typeface="Calibri" charset="0"/>
                <a:ea typeface="MS PGothic" charset="0"/>
              </a:rPr>
              <a:t>Step </a:t>
            </a:r>
            <a:r>
              <a:rPr lang="en-US" dirty="0" smtClean="0">
                <a:latin typeface="Calibri" charset="0"/>
                <a:ea typeface="MS PGothic" charset="0"/>
              </a:rPr>
              <a:t>0 </a:t>
            </a:r>
            <a:r>
              <a:rPr lang="en-US" dirty="0">
                <a:latin typeface="Calibri" charset="0"/>
                <a:ea typeface="MS PGothic" charset="0"/>
              </a:rPr>
              <a:t>– </a:t>
            </a:r>
            <a:r>
              <a:rPr lang="en-US" dirty="0" smtClean="0">
                <a:latin typeface="Calibri" charset="0"/>
                <a:ea typeface="MS PGothic" charset="0"/>
              </a:rPr>
              <a:t>Install and Ontology Overview</a:t>
            </a:r>
            <a:endParaRPr lang="en-US" dirty="0">
              <a:latin typeface="Calibri" charset="0"/>
              <a:ea typeface="MS PGothic" charset="0"/>
            </a:endParaRP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On the ontology pane, click on the arrow to left of the ontology name, to expand the ontology</a:t>
            </a:r>
          </a:p>
          <a:p>
            <a:pPr>
              <a:buNone/>
            </a:pPr>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10</a:t>
            </a:fld>
            <a:endParaRPr lang="en-US" sz="1200">
              <a:solidFill>
                <a:srgbClr val="898989"/>
              </a:solidFill>
            </a:endParaRPr>
          </a:p>
        </p:txBody>
      </p:sp>
      <p:pic>
        <p:nvPicPr>
          <p:cNvPr id="2" name="Picture 1" descr="Screen Shot 2016-08-15 at 7.2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6" y="1772872"/>
            <a:ext cx="9144000" cy="5854791"/>
          </a:xfrm>
          <a:prstGeom prst="rect">
            <a:avLst/>
          </a:prstGeom>
        </p:spPr>
      </p:pic>
    </p:spTree>
    <p:extLst>
      <p:ext uri="{BB962C8B-B14F-4D97-AF65-F5344CB8AC3E}">
        <p14:creationId xmlns:p14="http://schemas.microsoft.com/office/powerpoint/2010/main" val="29050142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ADVISE Meta - Ontology</a:t>
            </a:r>
            <a:endParaRPr lang="en-US" dirty="0"/>
          </a:p>
        </p:txBody>
      </p:sp>
      <p:sp>
        <p:nvSpPr>
          <p:cNvPr id="3" name="Content Placeholder 2"/>
          <p:cNvSpPr>
            <a:spLocks noGrp="1"/>
          </p:cNvSpPr>
          <p:nvPr>
            <p:ph idx="1"/>
          </p:nvPr>
        </p:nvSpPr>
        <p:spPr/>
        <p:txBody>
          <a:bodyPr/>
          <a:lstStyle/>
          <a:p>
            <a:r>
              <a:rPr lang="en-US" sz="2200" dirty="0" smtClean="0"/>
              <a:t>Ontology (general definition): a particular theory about the nature of being or the kinds of things that have existence</a:t>
            </a:r>
            <a:endParaRPr lang="en-US" sz="2200" dirty="0" smtClean="0">
              <a:latin typeface="Calibri" charset="0"/>
              <a:ea typeface="MS PGothic" charset="0"/>
            </a:endParaRPr>
          </a:p>
          <a:p>
            <a:r>
              <a:rPr lang="en-US" sz="2200" dirty="0" smtClean="0">
                <a:latin typeface="Calibri" charset="0"/>
                <a:ea typeface="MS PGothic" charset="0"/>
              </a:rPr>
              <a:t>ADVISE Meta Ontology: types of things available to build a system model and simulate cyber attacks against it</a:t>
            </a:r>
          </a:p>
          <a:p>
            <a:r>
              <a:rPr lang="en-US" sz="2200" dirty="0" smtClean="0">
                <a:latin typeface="Calibri" charset="0"/>
                <a:ea typeface="MS PGothic" charset="0"/>
              </a:rPr>
              <a:t>Concepts in tool ontology fall in these categories</a:t>
            </a:r>
          </a:p>
          <a:p>
            <a:pPr lvl="1"/>
            <a:r>
              <a:rPr lang="en-US" sz="2200" dirty="0" smtClean="0">
                <a:latin typeface="Calibri" charset="0"/>
                <a:ea typeface="MS PGothic" charset="0"/>
              </a:rPr>
              <a:t>Types of components </a:t>
            </a:r>
          </a:p>
          <a:p>
            <a:pPr lvl="1"/>
            <a:r>
              <a:rPr lang="en-US" sz="2200" dirty="0" smtClean="0">
                <a:latin typeface="Calibri" charset="0"/>
                <a:ea typeface="MS PGothic" charset="0"/>
              </a:rPr>
              <a:t>Attributes of components by type </a:t>
            </a:r>
          </a:p>
          <a:p>
            <a:pPr lvl="1"/>
            <a:r>
              <a:rPr lang="en-US" sz="2200" dirty="0" smtClean="0">
                <a:latin typeface="Calibri" charset="0"/>
                <a:ea typeface="MS PGothic" charset="0"/>
              </a:rPr>
              <a:t>Relationships between components  </a:t>
            </a:r>
          </a:p>
          <a:p>
            <a:pPr lvl="1"/>
            <a:r>
              <a:rPr lang="en-US" sz="2200" dirty="0" smtClean="0">
                <a:latin typeface="Calibri" charset="0"/>
                <a:ea typeface="MS PGothic" charset="0"/>
              </a:rPr>
              <a:t>Types of access,       skills,     and knowledge      an adversary may have </a:t>
            </a:r>
          </a:p>
          <a:p>
            <a:pPr lvl="1"/>
            <a:r>
              <a:rPr lang="en-US" sz="2200" dirty="0" smtClean="0">
                <a:latin typeface="Calibri" charset="0"/>
                <a:ea typeface="MS PGothic" charset="0"/>
              </a:rPr>
              <a:t>Types and characteristics of adversaries </a:t>
            </a:r>
          </a:p>
          <a:p>
            <a:pPr lvl="1"/>
            <a:r>
              <a:rPr lang="en-US" sz="2200" dirty="0" smtClean="0">
                <a:latin typeface="Calibri" charset="0"/>
                <a:ea typeface="MS PGothic" charset="0"/>
              </a:rPr>
              <a:t>Attack steps </a:t>
            </a:r>
          </a:p>
          <a:p>
            <a:pPr lvl="1"/>
            <a:r>
              <a:rPr lang="en-US" sz="2200" dirty="0" smtClean="0">
                <a:latin typeface="Calibri" charset="0"/>
                <a:ea typeface="MS PGothic" charset="0"/>
              </a:rPr>
              <a:t>State variables: other system,  component, or adversary properties </a:t>
            </a:r>
          </a:p>
          <a:p>
            <a:endParaRPr lang="en-US" sz="3600" dirty="0" smtClean="0">
              <a:latin typeface="Calibri" charset="0"/>
              <a:ea typeface="MS PGothic" charset="0"/>
            </a:endParaRPr>
          </a:p>
          <a:p>
            <a:pPr lvl="1"/>
            <a:endParaRPr lang="en-US" dirty="0"/>
          </a:p>
        </p:txBody>
      </p:sp>
      <p:sp>
        <p:nvSpPr>
          <p:cNvPr id="4" name="Slide Number Placeholder 3"/>
          <p:cNvSpPr>
            <a:spLocks noGrp="1"/>
          </p:cNvSpPr>
          <p:nvPr>
            <p:ph type="sldNum" sz="quarter" idx="12"/>
          </p:nvPr>
        </p:nvSpPr>
        <p:spPr/>
        <p:txBody>
          <a:bodyPr/>
          <a:lstStyle/>
          <a:p>
            <a:pPr>
              <a:defRPr/>
            </a:pPr>
            <a:r>
              <a:rPr lang="en-US" dirty="0" smtClean="0"/>
              <a:t>e</a:t>
            </a:r>
            <a:fld id="{D91F2A37-C310-2742-BF6D-FB9EB2B485A1}" type="slidenum">
              <a:rPr lang="en-US" smtClean="0"/>
              <a:pPr>
                <a:defRPr/>
              </a:pPr>
              <a:t>11</a:t>
            </a:fld>
            <a:endParaRPr lang="en-US" dirty="0"/>
          </a:p>
        </p:txBody>
      </p:sp>
      <p:pic>
        <p:nvPicPr>
          <p:cNvPr id="5" name="Picture 4" descr="class_obj.gif"/>
          <p:cNvPicPr>
            <a:picLocks noChangeAspect="1"/>
          </p:cNvPicPr>
          <p:nvPr/>
        </p:nvPicPr>
        <p:blipFill>
          <a:blip r:embed="rId2"/>
          <a:stretch>
            <a:fillRect/>
          </a:stretch>
        </p:blipFill>
        <p:spPr>
          <a:xfrm>
            <a:off x="3704255" y="2986424"/>
            <a:ext cx="410548" cy="410548"/>
          </a:xfrm>
          <a:prstGeom prst="rect">
            <a:avLst/>
          </a:prstGeom>
        </p:spPr>
      </p:pic>
      <p:pic>
        <p:nvPicPr>
          <p:cNvPr id="6" name="Picture 5" descr="annotate_view.gif"/>
          <p:cNvPicPr>
            <a:picLocks noChangeAspect="1"/>
          </p:cNvPicPr>
          <p:nvPr/>
        </p:nvPicPr>
        <p:blipFill>
          <a:blip r:embed="rId3"/>
          <a:stretch>
            <a:fillRect/>
          </a:stretch>
        </p:blipFill>
        <p:spPr>
          <a:xfrm>
            <a:off x="5138681" y="3396977"/>
            <a:ext cx="418944" cy="418944"/>
          </a:xfrm>
          <a:prstGeom prst="rect">
            <a:avLst/>
          </a:prstGeom>
        </p:spPr>
      </p:pic>
      <p:pic>
        <p:nvPicPr>
          <p:cNvPr id="8" name="Picture 7" descr="skill.gif"/>
          <p:cNvPicPr>
            <a:picLocks noChangeAspect="1"/>
          </p:cNvPicPr>
          <p:nvPr/>
        </p:nvPicPr>
        <p:blipFill>
          <a:blip r:embed="rId4"/>
          <a:stretch>
            <a:fillRect/>
          </a:stretch>
        </p:blipFill>
        <p:spPr>
          <a:xfrm>
            <a:off x="4177653" y="4264728"/>
            <a:ext cx="284895" cy="284895"/>
          </a:xfrm>
          <a:prstGeom prst="rect">
            <a:avLst/>
          </a:prstGeom>
        </p:spPr>
      </p:pic>
      <p:pic>
        <p:nvPicPr>
          <p:cNvPr id="9" name="Picture 8" descr="access.gif"/>
          <p:cNvPicPr>
            <a:picLocks noChangeAspect="1"/>
          </p:cNvPicPr>
          <p:nvPr/>
        </p:nvPicPr>
        <p:blipFill>
          <a:blip r:embed="rId5"/>
          <a:stretch>
            <a:fillRect/>
          </a:stretch>
        </p:blipFill>
        <p:spPr>
          <a:xfrm>
            <a:off x="3088442" y="4274059"/>
            <a:ext cx="326258" cy="326258"/>
          </a:xfrm>
          <a:prstGeom prst="rect">
            <a:avLst/>
          </a:prstGeom>
        </p:spPr>
      </p:pic>
      <p:pic>
        <p:nvPicPr>
          <p:cNvPr id="10" name="Picture 9" descr="knowledge.gif"/>
          <p:cNvPicPr>
            <a:picLocks noChangeAspect="1"/>
          </p:cNvPicPr>
          <p:nvPr/>
        </p:nvPicPr>
        <p:blipFill>
          <a:blip r:embed="rId6"/>
          <a:stretch>
            <a:fillRect/>
          </a:stretch>
        </p:blipFill>
        <p:spPr>
          <a:xfrm>
            <a:off x="6269570" y="4338755"/>
            <a:ext cx="262506" cy="262506"/>
          </a:xfrm>
          <a:prstGeom prst="rect">
            <a:avLst/>
          </a:prstGeom>
        </p:spPr>
      </p:pic>
      <p:pic>
        <p:nvPicPr>
          <p:cNvPr id="11" name="Picture 10" descr="spy16.gif"/>
          <p:cNvPicPr>
            <a:picLocks noChangeAspect="1"/>
          </p:cNvPicPr>
          <p:nvPr/>
        </p:nvPicPr>
        <p:blipFill>
          <a:blip r:embed="rId7"/>
          <a:stretch>
            <a:fillRect/>
          </a:stretch>
        </p:blipFill>
        <p:spPr>
          <a:xfrm>
            <a:off x="5824176" y="4945564"/>
            <a:ext cx="445394" cy="445394"/>
          </a:xfrm>
          <a:prstGeom prst="rect">
            <a:avLst/>
          </a:prstGeom>
        </p:spPr>
      </p:pic>
      <p:pic>
        <p:nvPicPr>
          <p:cNvPr id="12" name="Picture 11" descr="step.gif"/>
          <p:cNvPicPr>
            <a:picLocks noChangeAspect="1"/>
          </p:cNvPicPr>
          <p:nvPr/>
        </p:nvPicPr>
        <p:blipFill>
          <a:blip r:embed="rId8"/>
          <a:stretch>
            <a:fillRect/>
          </a:stretch>
        </p:blipFill>
        <p:spPr>
          <a:xfrm>
            <a:off x="2789233" y="5365450"/>
            <a:ext cx="448178" cy="448178"/>
          </a:xfrm>
          <a:prstGeom prst="rect">
            <a:avLst/>
          </a:prstGeom>
        </p:spPr>
      </p:pic>
      <p:pic>
        <p:nvPicPr>
          <p:cNvPr id="13" name="Picture 12" descr="extension_obj.gif"/>
          <p:cNvPicPr>
            <a:picLocks noChangeAspect="1"/>
          </p:cNvPicPr>
          <p:nvPr/>
        </p:nvPicPr>
        <p:blipFill>
          <a:blip r:embed="rId9"/>
          <a:stretch>
            <a:fillRect/>
          </a:stretch>
        </p:blipFill>
        <p:spPr>
          <a:xfrm>
            <a:off x="5351726" y="3850130"/>
            <a:ext cx="349282" cy="349282"/>
          </a:xfrm>
          <a:prstGeom prst="rect">
            <a:avLst/>
          </a:prstGeom>
        </p:spPr>
      </p:pic>
      <p:pic>
        <p:nvPicPr>
          <p:cNvPr id="14" name="Picture 13" descr="systemSV.gif"/>
          <p:cNvPicPr>
            <a:picLocks noChangeAspect="1"/>
          </p:cNvPicPr>
          <p:nvPr/>
        </p:nvPicPr>
        <p:blipFill>
          <a:blip r:embed="rId10"/>
          <a:stretch>
            <a:fillRect/>
          </a:stretch>
        </p:blipFill>
        <p:spPr>
          <a:xfrm>
            <a:off x="2649273" y="6085133"/>
            <a:ext cx="439169" cy="4391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88950"/>
            <a:ext cx="8229600" cy="503238"/>
          </a:xfrm>
        </p:spPr>
        <p:txBody>
          <a:bodyPr/>
          <a:lstStyle/>
          <a:p>
            <a:r>
              <a:rPr lang="en-US" sz="4400" dirty="0" smtClean="0">
                <a:latin typeface="Calibri" charset="0"/>
                <a:ea typeface="MS PGothic" charset="0"/>
              </a:rPr>
              <a:t>Base </a:t>
            </a:r>
            <a:r>
              <a:rPr lang="en-US" sz="4400" dirty="0">
                <a:latin typeface="Calibri" charset="0"/>
                <a:ea typeface="MS PGothic" charset="0"/>
              </a:rPr>
              <a:t>Ontology</a:t>
            </a:r>
          </a:p>
        </p:txBody>
      </p:sp>
      <p:sp>
        <p:nvSpPr>
          <p:cNvPr id="51203" name="Content Placeholder 2"/>
          <p:cNvSpPr>
            <a:spLocks noGrp="1"/>
          </p:cNvSpPr>
          <p:nvPr>
            <p:ph idx="1"/>
          </p:nvPr>
        </p:nvSpPr>
        <p:spPr>
          <a:xfrm>
            <a:off x="457200" y="1136650"/>
            <a:ext cx="8229600" cy="5219700"/>
          </a:xfrm>
        </p:spPr>
        <p:txBody>
          <a:bodyPr/>
          <a:lstStyle/>
          <a:p>
            <a:r>
              <a:rPr lang="en-US" sz="3600" dirty="0" smtClean="0">
                <a:latin typeface="Calibri" charset="0"/>
                <a:ea typeface="MS PGothic" charset="0"/>
              </a:rPr>
              <a:t>Base ontology used </a:t>
            </a:r>
            <a:r>
              <a:rPr lang="en-US" sz="3600" dirty="0">
                <a:latin typeface="Calibri" charset="0"/>
                <a:ea typeface="MS PGothic" charset="0"/>
              </a:rPr>
              <a:t>for hands-on exercise</a:t>
            </a:r>
          </a:p>
          <a:p>
            <a:r>
              <a:rPr lang="en-US" sz="3600" dirty="0">
                <a:latin typeface="Calibri" charset="0"/>
                <a:ea typeface="MS PGothic" charset="0"/>
              </a:rPr>
              <a:t>Representative of tool capabilities</a:t>
            </a:r>
          </a:p>
          <a:p>
            <a:r>
              <a:rPr lang="en-US" sz="3600" dirty="0">
                <a:latin typeface="Calibri" charset="0"/>
                <a:ea typeface="MS PGothic" charset="0"/>
              </a:rPr>
              <a:t>Grounded </a:t>
            </a:r>
            <a:r>
              <a:rPr lang="en-US" sz="3600" dirty="0" smtClean="0">
                <a:latin typeface="Calibri" charset="0"/>
                <a:ea typeface="MS PGothic" charset="0"/>
              </a:rPr>
              <a:t>by:</a:t>
            </a:r>
          </a:p>
          <a:p>
            <a:pPr lvl="1"/>
            <a:r>
              <a:rPr lang="en-US" dirty="0" smtClean="0">
                <a:latin typeface="Calibri" charset="0"/>
                <a:ea typeface="MS PGothic" charset="0"/>
              </a:rPr>
              <a:t>Research on attack methods</a:t>
            </a:r>
          </a:p>
          <a:p>
            <a:pPr lvl="1"/>
            <a:r>
              <a:rPr lang="en-US" dirty="0" smtClean="0">
                <a:latin typeface="Calibri" charset="0"/>
                <a:ea typeface="MS PGothic" charset="0"/>
              </a:rPr>
              <a:t>Study of example </a:t>
            </a:r>
            <a:r>
              <a:rPr lang="en-US" dirty="0">
                <a:latin typeface="Calibri" charset="0"/>
                <a:ea typeface="MS PGothic" charset="0"/>
              </a:rPr>
              <a:t>analysis previously done </a:t>
            </a:r>
            <a:r>
              <a:rPr lang="en-US" dirty="0" smtClean="0">
                <a:latin typeface="Calibri" charset="0"/>
                <a:ea typeface="MS PGothic" charset="0"/>
              </a:rPr>
              <a:t>with hand-created AEG</a:t>
            </a:r>
            <a:endParaRPr lang="en-US" dirty="0">
              <a:latin typeface="Calibri" charset="0"/>
              <a:ea typeface="MS PGothic" charset="0"/>
            </a:endParaRPr>
          </a:p>
          <a:p>
            <a:r>
              <a:rPr lang="en-US" sz="3600" dirty="0">
                <a:latin typeface="Calibri" charset="0"/>
                <a:ea typeface="MS PGothic" charset="0"/>
              </a:rPr>
              <a:t>Not yet a “complete” or vetted </a:t>
            </a:r>
            <a:r>
              <a:rPr lang="en-US" sz="3600" dirty="0" smtClean="0">
                <a:latin typeface="Calibri" charset="0"/>
                <a:ea typeface="MS PGothic" charset="0"/>
              </a:rPr>
              <a:t>dataset</a:t>
            </a:r>
          </a:p>
          <a:p>
            <a:r>
              <a:rPr lang="en-US" sz="3600" dirty="0" smtClean="0">
                <a:latin typeface="Calibri" charset="0"/>
                <a:ea typeface="MS PGothic" charset="0"/>
              </a:rPr>
              <a:t>Modifiable, replaceable (more on this later)</a:t>
            </a:r>
            <a:endParaRPr lang="en-US" sz="3600" dirty="0">
              <a:latin typeface="Calibri" charset="0"/>
              <a:ea typeface="MS PGothic" charset="0"/>
            </a:endParaRPr>
          </a:p>
          <a:p>
            <a:pPr>
              <a:buFont typeface="Arial" charset="0"/>
              <a:buNone/>
            </a:pPr>
            <a:endParaRPr lang="en-US" sz="3600" dirty="0">
              <a:latin typeface="Calibri" charset="0"/>
              <a:ea typeface="MS PGothic" charset="0"/>
            </a:endParaRPr>
          </a:p>
          <a:p>
            <a:endParaRPr lang="en-US" dirty="0">
              <a:latin typeface="Calibri" charset="0"/>
              <a:ea typeface="MS PGothic" charset="0"/>
            </a:endParaRP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4F23DD-8176-8948-934F-0235DCFD5466}" type="slidenum">
              <a:rPr lang="en-US">
                <a:solidFill>
                  <a:srgbClr val="898989"/>
                </a:solidFill>
                <a:latin typeface="Calibri" charset="0"/>
              </a:rPr>
              <a:pPr/>
              <a:t>12</a:t>
            </a:fld>
            <a:endParaRPr lang="en-US">
              <a:solidFill>
                <a:srgbClr val="898989"/>
              </a:solidFill>
              <a:latin typeface="Calibri" charset="0"/>
            </a:endParaRPr>
          </a:p>
        </p:txBody>
      </p:sp>
    </p:spTree>
    <p:extLst>
      <p:ext uri="{BB962C8B-B14F-4D97-AF65-F5344CB8AC3E}">
        <p14:creationId xmlns:p14="http://schemas.microsoft.com/office/powerpoint/2010/main" val="222115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a:xfrm>
            <a:off x="457200" y="488950"/>
            <a:ext cx="8229600" cy="503238"/>
          </a:xfrm>
        </p:spPr>
        <p:txBody>
          <a:bodyPr/>
          <a:lstStyle/>
          <a:p>
            <a:r>
              <a:rPr lang="en-US" dirty="0">
                <a:latin typeface="Calibri" charset="0"/>
                <a:ea typeface="MS PGothic" charset="0"/>
              </a:rPr>
              <a:t>Base Component Ontology and Inheritance</a:t>
            </a: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D242E7-8893-5C4C-9AEC-CFB0A22CA05D}" type="slidenum">
              <a:rPr lang="en-US">
                <a:solidFill>
                  <a:srgbClr val="898989"/>
                </a:solidFill>
                <a:latin typeface="Calibri" charset="0"/>
              </a:rPr>
              <a:pPr/>
              <a:t>13</a:t>
            </a:fld>
            <a:endParaRPr lang="en-US">
              <a:solidFill>
                <a:srgbClr val="898989"/>
              </a:solidFill>
              <a:latin typeface="Calibri" charset="0"/>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692275"/>
            <a:ext cx="814387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p:cNvSpPr>
            <a:spLocks noChangeArrowheads="1"/>
          </p:cNvSpPr>
          <p:nvPr/>
        </p:nvSpPr>
        <p:spPr bwMode="auto">
          <a:xfrm>
            <a:off x="457200" y="1609725"/>
            <a:ext cx="1581150" cy="530225"/>
          </a:xfrm>
          <a:prstGeom prst="wedgeEllipseCallout">
            <a:avLst>
              <a:gd name="adj1" fmla="val -22565"/>
              <a:gd name="adj2" fmla="val 76292"/>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err="1">
                <a:latin typeface="+mn-lt"/>
                <a:ea typeface="+mn-ea"/>
                <a:cs typeface="+mn-cs"/>
              </a:rPr>
              <a:t>KineticDamagePhysicalThing</a:t>
            </a:r>
            <a:endParaRPr lang="en-US" sz="1200" dirty="0">
              <a:latin typeface="+mn-lt"/>
              <a:ea typeface="+mn-ea"/>
              <a:cs typeface="+mn-cs"/>
            </a:endParaRPr>
          </a:p>
        </p:txBody>
      </p:sp>
      <p:sp>
        <p:nvSpPr>
          <p:cNvPr id="12" name="Oval Callout 11"/>
          <p:cNvSpPr>
            <a:spLocks noChangeArrowheads="1"/>
          </p:cNvSpPr>
          <p:nvPr/>
        </p:nvSpPr>
        <p:spPr bwMode="auto">
          <a:xfrm>
            <a:off x="5346700" y="2606675"/>
            <a:ext cx="1700213" cy="530225"/>
          </a:xfrm>
          <a:prstGeom prst="wedgeEllipseCallout">
            <a:avLst>
              <a:gd name="adj1" fmla="val -58713"/>
              <a:gd name="adj2" fmla="val 9051"/>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err="1">
                <a:latin typeface="+mn-lt"/>
                <a:ea typeface="+mn-ea"/>
                <a:cs typeface="+mn-cs"/>
              </a:rPr>
              <a:t>GainLogical</a:t>
            </a:r>
            <a:endParaRPr lang="en-US" sz="1200" dirty="0">
              <a:latin typeface="+mn-lt"/>
              <a:ea typeface="+mn-ea"/>
              <a:cs typeface="+mn-cs"/>
            </a:endParaRPr>
          </a:p>
          <a:p>
            <a:pPr algn="ctr">
              <a:defRPr/>
            </a:pPr>
            <a:r>
              <a:rPr lang="en-US" sz="1200" dirty="0">
                <a:latin typeface="+mn-lt"/>
                <a:ea typeface="+mn-ea"/>
                <a:cs typeface="+mn-cs"/>
              </a:rPr>
              <a:t>Access</a:t>
            </a:r>
          </a:p>
        </p:txBody>
      </p:sp>
      <p:sp>
        <p:nvSpPr>
          <p:cNvPr id="13" name="Oval Callout 12"/>
          <p:cNvSpPr>
            <a:spLocks noChangeArrowheads="1"/>
          </p:cNvSpPr>
          <p:nvPr/>
        </p:nvSpPr>
        <p:spPr bwMode="auto">
          <a:xfrm>
            <a:off x="1362075" y="3136900"/>
            <a:ext cx="1519238" cy="530225"/>
          </a:xfrm>
          <a:prstGeom prst="wedgeEllipseCallout">
            <a:avLst>
              <a:gd name="adj1" fmla="val 63468"/>
              <a:gd name="adj2" fmla="val 46981"/>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err="1">
                <a:latin typeface="+mn-lt"/>
                <a:ea typeface="+mn-ea"/>
                <a:cs typeface="+mn-cs"/>
              </a:rPr>
              <a:t>LogicalDisable</a:t>
            </a:r>
            <a:endParaRPr lang="en-US" sz="1200" dirty="0">
              <a:latin typeface="+mn-lt"/>
              <a:ea typeface="+mn-ea"/>
              <a:cs typeface="+mn-cs"/>
            </a:endParaRPr>
          </a:p>
        </p:txBody>
      </p:sp>
      <p:sp>
        <p:nvSpPr>
          <p:cNvPr id="14" name="Oval Callout 13"/>
          <p:cNvSpPr>
            <a:spLocks noChangeArrowheads="1"/>
          </p:cNvSpPr>
          <p:nvPr/>
        </p:nvSpPr>
        <p:spPr bwMode="auto">
          <a:xfrm>
            <a:off x="4098925" y="3538538"/>
            <a:ext cx="1533525" cy="530225"/>
          </a:xfrm>
          <a:prstGeom prst="wedgeEllipseCallout">
            <a:avLst>
              <a:gd name="adj1" fmla="val -58713"/>
              <a:gd name="adj2" fmla="val 9051"/>
            </a:avLst>
          </a:prstGeom>
          <a:solidFill>
            <a:srgbClr val="C3D69B"/>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err="1">
                <a:latin typeface="+mn-lt"/>
                <a:ea typeface="+mn-ea"/>
                <a:cs typeface="+mn-cs"/>
              </a:rPr>
              <a:t>mediaPort</a:t>
            </a:r>
            <a:endParaRPr lang="en-US" sz="1200" dirty="0">
              <a:latin typeface="+mn-lt"/>
              <a:ea typeface="+mn-ea"/>
              <a:cs typeface="+mn-cs"/>
            </a:endParaRPr>
          </a:p>
          <a:p>
            <a:pPr algn="ctr">
              <a:defRPr/>
            </a:pPr>
            <a:r>
              <a:rPr lang="en-US" sz="1200" dirty="0">
                <a:latin typeface="+mn-lt"/>
                <a:ea typeface="+mn-ea"/>
                <a:cs typeface="+mn-cs"/>
              </a:rPr>
              <a:t>Enabled</a:t>
            </a:r>
          </a:p>
        </p:txBody>
      </p:sp>
      <p:sp>
        <p:nvSpPr>
          <p:cNvPr id="15" name="Oval Callout 14"/>
          <p:cNvSpPr>
            <a:spLocks noChangeArrowheads="1"/>
          </p:cNvSpPr>
          <p:nvPr/>
        </p:nvSpPr>
        <p:spPr bwMode="auto">
          <a:xfrm>
            <a:off x="7046913" y="5340350"/>
            <a:ext cx="1519237" cy="365125"/>
          </a:xfrm>
          <a:prstGeom prst="wedgeEllipseCallout">
            <a:avLst>
              <a:gd name="adj1" fmla="val 63468"/>
              <a:gd name="adj2" fmla="val 46981"/>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a:latin typeface="+mn-lt"/>
                <a:ea typeface="+mn-ea"/>
                <a:cs typeface="+mn-cs"/>
              </a:rPr>
              <a:t>Attack step</a:t>
            </a:r>
          </a:p>
        </p:txBody>
      </p:sp>
      <p:sp>
        <p:nvSpPr>
          <p:cNvPr id="16" name="Oval Callout 15"/>
          <p:cNvSpPr>
            <a:spLocks noChangeArrowheads="1"/>
          </p:cNvSpPr>
          <p:nvPr/>
        </p:nvSpPr>
        <p:spPr bwMode="auto">
          <a:xfrm>
            <a:off x="7089775" y="4910755"/>
            <a:ext cx="1519238" cy="366713"/>
          </a:xfrm>
          <a:prstGeom prst="wedgeEllipseCallout">
            <a:avLst>
              <a:gd name="adj1" fmla="val 63468"/>
              <a:gd name="adj2" fmla="val 46981"/>
            </a:avLst>
          </a:prstGeom>
          <a:solidFill>
            <a:srgbClr val="C3D69B"/>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a:latin typeface="+mn-lt"/>
                <a:ea typeface="+mn-ea"/>
                <a:cs typeface="+mn-cs"/>
              </a:rPr>
              <a:t>Attribute</a:t>
            </a:r>
          </a:p>
        </p:txBody>
      </p:sp>
      <p:sp>
        <p:nvSpPr>
          <p:cNvPr id="17" name="Oval Callout 16"/>
          <p:cNvSpPr>
            <a:spLocks noChangeArrowheads="1"/>
          </p:cNvSpPr>
          <p:nvPr/>
        </p:nvSpPr>
        <p:spPr bwMode="auto">
          <a:xfrm>
            <a:off x="5019675" y="1162050"/>
            <a:ext cx="2070100" cy="530225"/>
          </a:xfrm>
          <a:prstGeom prst="wedgeEllipseCallout">
            <a:avLst>
              <a:gd name="adj1" fmla="val -60505"/>
              <a:gd name="adj2" fmla="val 48708"/>
            </a:avLst>
          </a:prstGeom>
          <a:solidFill>
            <a:srgbClr val="C3D69B"/>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1200" dirty="0" err="1">
                <a:latin typeface="+mn-lt"/>
                <a:ea typeface="+mn-ea"/>
                <a:cs typeface="+mn-cs"/>
              </a:rPr>
              <a:t>networkEncryption</a:t>
            </a:r>
            <a:r>
              <a:rPr lang="en-US" sz="1200" dirty="0">
                <a:latin typeface="+mn-lt"/>
                <a:ea typeface="+mn-ea"/>
                <a:cs typeface="+mn-cs"/>
              </a:rPr>
              <a:t> Strength</a:t>
            </a:r>
          </a:p>
        </p:txBody>
      </p:sp>
    </p:spTree>
    <p:extLst>
      <p:ext uri="{BB962C8B-B14F-4D97-AF65-F5344CB8AC3E}">
        <p14:creationId xmlns:p14="http://schemas.microsoft.com/office/powerpoint/2010/main" val="279494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488950"/>
            <a:ext cx="8229600" cy="503238"/>
          </a:xfrm>
        </p:spPr>
        <p:txBody>
          <a:bodyPr/>
          <a:lstStyle/>
          <a:p>
            <a:r>
              <a:rPr lang="en-US" dirty="0">
                <a:latin typeface="Calibri" charset="0"/>
                <a:ea typeface="MS PGothic" charset="0"/>
              </a:rPr>
              <a:t>Base Ontology Relationships</a:t>
            </a: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CE4D2-D22C-2442-9629-770FE0E096E1}" type="slidenum">
              <a:rPr lang="en-US">
                <a:solidFill>
                  <a:srgbClr val="898989"/>
                </a:solidFill>
                <a:latin typeface="Calibri" charset="0"/>
              </a:rPr>
              <a:pPr/>
              <a:t>14</a:t>
            </a:fld>
            <a:endParaRPr lang="en-US">
              <a:solidFill>
                <a:srgbClr val="898989"/>
              </a:solidFill>
              <a:latin typeface="Calibri" charset="0"/>
            </a:endParaRPr>
          </a:p>
        </p:txBody>
      </p:sp>
      <p:pic>
        <p:nvPicPr>
          <p:cNvPr id="1026" name="Picture 2"/>
          <p:cNvPicPr>
            <a:picLocks noChangeAspect="1" noChangeArrowheads="1"/>
          </p:cNvPicPr>
          <p:nvPr/>
        </p:nvPicPr>
        <p:blipFill>
          <a:blip r:embed="rId2"/>
          <a:srcRect/>
          <a:stretch>
            <a:fillRect/>
          </a:stretch>
        </p:blipFill>
        <p:spPr bwMode="auto">
          <a:xfrm>
            <a:off x="279400" y="981710"/>
            <a:ext cx="8583613" cy="5168900"/>
          </a:xfrm>
          <a:prstGeom prst="rect">
            <a:avLst/>
          </a:prstGeom>
          <a:noFill/>
          <a:ln w="9525">
            <a:noFill/>
            <a:miter lim="800000"/>
            <a:headEnd/>
            <a:tailEnd/>
          </a:ln>
          <a:effectLst/>
        </p:spPr>
      </p:pic>
    </p:spTree>
    <p:extLst>
      <p:ext uri="{BB962C8B-B14F-4D97-AF65-F5344CB8AC3E}">
        <p14:creationId xmlns:p14="http://schemas.microsoft.com/office/powerpoint/2010/main" val="223272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488950"/>
            <a:ext cx="8229600" cy="503238"/>
          </a:xfrm>
        </p:spPr>
        <p:txBody>
          <a:bodyPr/>
          <a:lstStyle/>
          <a:p>
            <a:r>
              <a:rPr lang="en-US" dirty="0" smtClean="0">
                <a:latin typeface="Calibri" charset="0"/>
                <a:ea typeface="MS PGothic" charset="0"/>
              </a:rPr>
              <a:t>Base Ontology Types </a:t>
            </a:r>
            <a:r>
              <a:rPr lang="en-US" dirty="0">
                <a:latin typeface="Calibri" charset="0"/>
                <a:ea typeface="MS PGothic" charset="0"/>
              </a:rPr>
              <a:t>of Access</a:t>
            </a:r>
          </a:p>
        </p:txBody>
      </p:sp>
      <p:sp>
        <p:nvSpPr>
          <p:cNvPr id="54275" name="Content Placeholder 2"/>
          <p:cNvSpPr>
            <a:spLocks noGrp="1"/>
          </p:cNvSpPr>
          <p:nvPr>
            <p:ph idx="1"/>
          </p:nvPr>
        </p:nvSpPr>
        <p:spPr>
          <a:xfrm>
            <a:off x="457200" y="1136650"/>
            <a:ext cx="8229600" cy="5219700"/>
          </a:xfrm>
        </p:spPr>
        <p:txBody>
          <a:bodyPr/>
          <a:lstStyle/>
          <a:p>
            <a:r>
              <a:rPr lang="en-US" sz="2400" dirty="0" err="1">
                <a:latin typeface="Calibri" charset="0"/>
                <a:ea typeface="MS PGothic" charset="0"/>
              </a:rPr>
              <a:t>PhysicalAccess</a:t>
            </a:r>
            <a:r>
              <a:rPr lang="en-US" sz="2400" dirty="0">
                <a:latin typeface="Calibri" charset="0"/>
                <a:ea typeface="MS PGothic" charset="0"/>
              </a:rPr>
              <a:t>(X), where X is a </a:t>
            </a:r>
            <a:r>
              <a:rPr lang="en-US" sz="2400" dirty="0" err="1">
                <a:latin typeface="Calibri" charset="0"/>
                <a:ea typeface="MS PGothic" charset="0"/>
              </a:rPr>
              <a:t>PhysicalThing</a:t>
            </a:r>
            <a:endParaRPr lang="en-US" sz="2400" dirty="0">
              <a:latin typeface="Calibri" charset="0"/>
              <a:ea typeface="MS PGothic" charset="0"/>
            </a:endParaRPr>
          </a:p>
          <a:p>
            <a:pPr lvl="1"/>
            <a:r>
              <a:rPr lang="en-US" sz="2400" dirty="0">
                <a:latin typeface="Calibri" charset="0"/>
                <a:ea typeface="MS PGothic" charset="0"/>
              </a:rPr>
              <a:t>Not achievable via any attack step, must be given as initial condition</a:t>
            </a:r>
          </a:p>
          <a:p>
            <a:r>
              <a:rPr lang="en-US" sz="2400" dirty="0" err="1">
                <a:latin typeface="Calibri" charset="0"/>
                <a:ea typeface="MS PGothic" charset="0"/>
              </a:rPr>
              <a:t>NetworkAccess</a:t>
            </a:r>
            <a:r>
              <a:rPr lang="en-US" sz="2400" dirty="0">
                <a:latin typeface="Calibri" charset="0"/>
                <a:ea typeface="MS PGothic" charset="0"/>
              </a:rPr>
              <a:t>(X), where X is a Network</a:t>
            </a:r>
          </a:p>
          <a:p>
            <a:pPr lvl="1"/>
            <a:r>
              <a:rPr lang="en-US" sz="2400" dirty="0">
                <a:latin typeface="Calibri" charset="0"/>
                <a:ea typeface="MS PGothic" charset="0"/>
              </a:rPr>
              <a:t>Able to read and write bits on the network</a:t>
            </a:r>
          </a:p>
          <a:p>
            <a:r>
              <a:rPr lang="en-US" sz="2400" dirty="0" err="1">
                <a:latin typeface="Calibri" charset="0"/>
                <a:ea typeface="MS PGothic" charset="0"/>
              </a:rPr>
              <a:t>UIAccess</a:t>
            </a:r>
            <a:r>
              <a:rPr lang="en-US" sz="2400" dirty="0">
                <a:latin typeface="Calibri" charset="0"/>
                <a:ea typeface="MS PGothic" charset="0"/>
              </a:rPr>
              <a:t>(X), where X is a Device or Software</a:t>
            </a:r>
          </a:p>
          <a:p>
            <a:pPr lvl="1"/>
            <a:r>
              <a:rPr lang="en-US" sz="2400" dirty="0">
                <a:latin typeface="Calibri" charset="0"/>
                <a:ea typeface="MS PGothic" charset="0"/>
              </a:rPr>
              <a:t>Able to touch the login function (if any)</a:t>
            </a:r>
          </a:p>
          <a:p>
            <a:r>
              <a:rPr lang="en-US" sz="2400" dirty="0" err="1">
                <a:latin typeface="Calibri" charset="0"/>
                <a:ea typeface="MS PGothic" charset="0"/>
              </a:rPr>
              <a:t>HasUserCredentials</a:t>
            </a:r>
            <a:r>
              <a:rPr lang="en-US" sz="2400" dirty="0">
                <a:latin typeface="Calibri" charset="0"/>
                <a:ea typeface="MS PGothic" charset="0"/>
              </a:rPr>
              <a:t>(X), where X is a Device or Software</a:t>
            </a:r>
          </a:p>
          <a:p>
            <a:pPr lvl="1"/>
            <a:r>
              <a:rPr lang="en-US" sz="2400" dirty="0">
                <a:latin typeface="Calibri" charset="0"/>
                <a:ea typeface="MS PGothic" charset="0"/>
              </a:rPr>
              <a:t>Has the password, token, key, or other credential required to access user functions provided by X</a:t>
            </a:r>
          </a:p>
          <a:p>
            <a:r>
              <a:rPr lang="en-US" sz="2400" dirty="0" err="1">
                <a:latin typeface="Calibri" charset="0"/>
                <a:ea typeface="MS PGothic" charset="0"/>
              </a:rPr>
              <a:t>LogicalAccess</a:t>
            </a:r>
            <a:r>
              <a:rPr lang="en-US" sz="2400" dirty="0">
                <a:latin typeface="Calibri" charset="0"/>
                <a:ea typeface="MS PGothic" charset="0"/>
              </a:rPr>
              <a:t>(X), where X is a Device or Software</a:t>
            </a:r>
          </a:p>
          <a:p>
            <a:pPr lvl="1"/>
            <a:r>
              <a:rPr lang="en-US" sz="2400" dirty="0">
                <a:latin typeface="Calibri" charset="0"/>
                <a:ea typeface="MS PGothic" charset="0"/>
              </a:rPr>
              <a:t>Able to access user functions provided by X</a:t>
            </a:r>
          </a:p>
          <a:p>
            <a:pPr lvl="1"/>
            <a:endParaRPr lang="en-US" sz="2000" dirty="0">
              <a:latin typeface="Calibri" charset="0"/>
              <a:ea typeface="MS PGothic" charset="0"/>
            </a:endParaRPr>
          </a:p>
          <a:p>
            <a:pPr lvl="1"/>
            <a:endParaRPr lang="en-US" sz="2000" dirty="0">
              <a:latin typeface="Calibri" charset="0"/>
              <a:ea typeface="MS PGothic" charset="0"/>
            </a:endParaRP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48E142-E344-AF4C-92D3-7F06C60F9907}" type="slidenum">
              <a:rPr lang="en-US">
                <a:solidFill>
                  <a:srgbClr val="898989"/>
                </a:solidFill>
                <a:latin typeface="Calibri" charset="0"/>
              </a:rPr>
              <a:pPr/>
              <a:t>15</a:t>
            </a:fld>
            <a:endParaRPr lang="en-US">
              <a:solidFill>
                <a:srgbClr val="898989"/>
              </a:solidFill>
              <a:latin typeface="Calibri" charset="0"/>
            </a:endParaRPr>
          </a:p>
        </p:txBody>
      </p:sp>
    </p:spTree>
    <p:extLst>
      <p:ext uri="{BB962C8B-B14F-4D97-AF65-F5344CB8AC3E}">
        <p14:creationId xmlns:p14="http://schemas.microsoft.com/office/powerpoint/2010/main" val="82738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88950"/>
            <a:ext cx="8229600" cy="503238"/>
          </a:xfrm>
        </p:spPr>
        <p:txBody>
          <a:bodyPr/>
          <a:lstStyle/>
          <a:p>
            <a:r>
              <a:rPr lang="en-US" dirty="0" smtClean="0">
                <a:latin typeface="Calibri" charset="0"/>
                <a:ea typeface="MS PGothic" charset="0"/>
              </a:rPr>
              <a:t>Base Ontology Skills</a:t>
            </a:r>
            <a:endParaRPr lang="en-US" dirty="0">
              <a:latin typeface="Calibri" charset="0"/>
              <a:ea typeface="MS PGothic" charset="0"/>
            </a:endParaRPr>
          </a:p>
        </p:txBody>
      </p:sp>
      <p:sp>
        <p:nvSpPr>
          <p:cNvPr id="55299" name="Content Placeholder 2"/>
          <p:cNvSpPr>
            <a:spLocks noGrp="1"/>
          </p:cNvSpPr>
          <p:nvPr>
            <p:ph idx="1"/>
          </p:nvPr>
        </p:nvSpPr>
        <p:spPr>
          <a:xfrm>
            <a:off x="457200" y="992188"/>
            <a:ext cx="8229600" cy="5219700"/>
          </a:xfrm>
        </p:spPr>
        <p:txBody>
          <a:bodyPr/>
          <a:lstStyle/>
          <a:p>
            <a:r>
              <a:rPr lang="en-US" sz="2400" dirty="0" smtClean="0">
                <a:latin typeface="Calibri" charset="0"/>
                <a:ea typeface="MS PGothic" charset="0"/>
              </a:rPr>
              <a:t>See list of skills on ontology tab with symbol</a:t>
            </a:r>
          </a:p>
          <a:p>
            <a:r>
              <a:rPr lang="en-US" sz="2400" dirty="0" smtClean="0">
                <a:latin typeface="Calibri" charset="0"/>
                <a:ea typeface="MS PGothic" charset="0"/>
              </a:rPr>
              <a:t>Adversary templates define default skill proficiencies</a:t>
            </a:r>
          </a:p>
          <a:p>
            <a:r>
              <a:rPr lang="en-US" sz="2400" dirty="0" smtClean="0">
                <a:latin typeface="Calibri" charset="0"/>
                <a:ea typeface="MS PGothic" charset="0"/>
              </a:rPr>
              <a:t>Most skills are generic</a:t>
            </a:r>
          </a:p>
          <a:p>
            <a:r>
              <a:rPr lang="en-US" sz="2400" dirty="0" smtClean="0">
                <a:latin typeface="Calibri" charset="0"/>
                <a:ea typeface="MS PGothic" charset="0"/>
              </a:rPr>
              <a:t>Reason for adding system specific skills (“Specialized”)</a:t>
            </a:r>
          </a:p>
          <a:p>
            <a:pPr lvl="1"/>
            <a:r>
              <a:rPr lang="en-US" sz="2400" dirty="0" smtClean="0">
                <a:latin typeface="Calibri" charset="0"/>
                <a:ea typeface="MS PGothic" charset="0"/>
              </a:rPr>
              <a:t>Model the tremendous advantage they provide to adversary</a:t>
            </a:r>
          </a:p>
          <a:p>
            <a:r>
              <a:rPr lang="en-US" sz="2400" dirty="0" smtClean="0">
                <a:latin typeface="Calibri" charset="0"/>
                <a:ea typeface="MS PGothic" charset="0"/>
              </a:rPr>
              <a:t>Reason for using broad skill categories</a:t>
            </a:r>
          </a:p>
          <a:p>
            <a:pPr lvl="1"/>
            <a:r>
              <a:rPr lang="en-US" sz="2400" dirty="0" smtClean="0">
                <a:latin typeface="Calibri" charset="0"/>
                <a:ea typeface="MS PGothic" charset="0"/>
              </a:rPr>
              <a:t>Represents how real adversaries accumulate skills</a:t>
            </a:r>
          </a:p>
          <a:p>
            <a:pPr lvl="1"/>
            <a:r>
              <a:rPr lang="en-US" sz="2400" dirty="0" smtClean="0">
                <a:latin typeface="Calibri" charset="0"/>
                <a:ea typeface="MS PGothic" charset="0"/>
              </a:rPr>
              <a:t>Fine grained skill proficiencies (e.g. at stealing passwords or breaking VPNs) unlikely to be known or even guessable in an actual case</a:t>
            </a:r>
          </a:p>
          <a:p>
            <a:pPr lvl="1"/>
            <a:r>
              <a:rPr lang="en-US" sz="2400" dirty="0" smtClean="0">
                <a:latin typeface="Calibri" charset="0"/>
                <a:ea typeface="MS PGothic" charset="0"/>
              </a:rPr>
              <a:t> Haven’t seen reason yet for increasing data input requirements and complexity in attack step models</a:t>
            </a:r>
          </a:p>
          <a:p>
            <a:endParaRPr lang="en-US" sz="2800" dirty="0">
              <a:latin typeface="Calibri" charset="0"/>
              <a:ea typeface="MS PGothic" charset="0"/>
            </a:endParaRP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EBD7A3-B167-3744-8834-F665F1A60665}" type="slidenum">
              <a:rPr lang="en-US">
                <a:solidFill>
                  <a:srgbClr val="898989"/>
                </a:solidFill>
                <a:latin typeface="Calibri" charset="0"/>
              </a:rPr>
              <a:pPr/>
              <a:t>16</a:t>
            </a:fld>
            <a:endParaRPr lang="en-US">
              <a:solidFill>
                <a:srgbClr val="898989"/>
              </a:solidFill>
              <a:latin typeface="Calibri" charset="0"/>
            </a:endParaRPr>
          </a:p>
        </p:txBody>
      </p:sp>
      <p:sp>
        <p:nvSpPr>
          <p:cNvPr id="5" name="Isosceles Triangle 4"/>
          <p:cNvSpPr/>
          <p:nvPr/>
        </p:nvSpPr>
        <p:spPr>
          <a:xfrm>
            <a:off x="6413235" y="1015347"/>
            <a:ext cx="420624" cy="384048"/>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18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Ontology Attack Steps</a:t>
            </a:r>
            <a:endParaRPr lang="en-US" dirty="0"/>
          </a:p>
        </p:txBody>
      </p:sp>
      <p:sp>
        <p:nvSpPr>
          <p:cNvPr id="4" name="Slide Number Placeholder 3"/>
          <p:cNvSpPr>
            <a:spLocks noGrp="1"/>
          </p:cNvSpPr>
          <p:nvPr>
            <p:ph type="sldNum" sz="quarter" idx="12"/>
          </p:nvPr>
        </p:nvSpPr>
        <p:spPr/>
        <p:txBody>
          <a:bodyPr/>
          <a:lstStyle/>
          <a:p>
            <a:pPr>
              <a:defRPr/>
            </a:pPr>
            <a:fld id="{D91F2A37-C310-2742-BF6D-FB9EB2B485A1}" type="slidenum">
              <a:rPr lang="en-US" smtClean="0"/>
              <a:pPr>
                <a:defRPr/>
              </a:pPr>
              <a:t>17</a:t>
            </a:fld>
            <a:endParaRPr lang="en-US"/>
          </a:p>
        </p:txBody>
      </p:sp>
      <p:sp>
        <p:nvSpPr>
          <p:cNvPr id="5" name="Oval 4"/>
          <p:cNvSpPr/>
          <p:nvPr/>
        </p:nvSpPr>
        <p:spPr>
          <a:xfrm>
            <a:off x="146304" y="1066276"/>
            <a:ext cx="3410712" cy="149404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KineticDamagePhysicalThing</a:t>
            </a:r>
            <a:endParaRPr lang="en-US" sz="1400" dirty="0" smtClean="0">
              <a:solidFill>
                <a:schemeClr val="tx1"/>
              </a:solidFill>
            </a:endParaRPr>
          </a:p>
          <a:p>
            <a:pPr algn="ctr"/>
            <a:r>
              <a:rPr lang="en-US" sz="1400" dirty="0" err="1" smtClean="0">
                <a:solidFill>
                  <a:schemeClr val="tx1"/>
                </a:solidFill>
              </a:rPr>
              <a:t>LogicalDamagePhysicalThing</a:t>
            </a:r>
            <a:endParaRPr lang="en-US" sz="1400" dirty="0" smtClean="0">
              <a:solidFill>
                <a:schemeClr val="tx1"/>
              </a:solidFill>
            </a:endParaRPr>
          </a:p>
          <a:p>
            <a:pPr algn="ctr"/>
            <a:r>
              <a:rPr lang="en-US" sz="1400" dirty="0" err="1" smtClean="0">
                <a:solidFill>
                  <a:schemeClr val="tx1"/>
                </a:solidFill>
              </a:rPr>
              <a:t>PhysicalDisable</a:t>
            </a:r>
            <a:endParaRPr lang="en-US" sz="1400" dirty="0" smtClean="0">
              <a:solidFill>
                <a:schemeClr val="tx1"/>
              </a:solidFill>
            </a:endParaRPr>
          </a:p>
          <a:p>
            <a:pPr algn="ctr"/>
            <a:r>
              <a:rPr lang="en-US" sz="1400" dirty="0" err="1" smtClean="0">
                <a:solidFill>
                  <a:schemeClr val="tx1"/>
                </a:solidFill>
              </a:rPr>
              <a:t>LogicalDisable</a:t>
            </a:r>
            <a:endParaRPr lang="en-US" sz="1400" dirty="0">
              <a:solidFill>
                <a:schemeClr val="tx1"/>
              </a:solidFill>
            </a:endParaRPr>
          </a:p>
        </p:txBody>
      </p:sp>
      <p:sp>
        <p:nvSpPr>
          <p:cNvPr id="6" name="TextBox 5"/>
          <p:cNvSpPr txBox="1"/>
          <p:nvPr/>
        </p:nvSpPr>
        <p:spPr>
          <a:xfrm>
            <a:off x="3308604" y="2240494"/>
            <a:ext cx="3895344" cy="369332"/>
          </a:xfrm>
          <a:prstGeom prst="rect">
            <a:avLst/>
          </a:prstGeom>
          <a:noFill/>
        </p:spPr>
        <p:txBody>
          <a:bodyPr wrap="square" rtlCol="0">
            <a:spAutoFit/>
          </a:bodyPr>
          <a:lstStyle/>
          <a:p>
            <a:r>
              <a:rPr lang="en-US" i="1" dirty="0" smtClean="0">
                <a:solidFill>
                  <a:schemeClr val="accent5">
                    <a:lumMod val="75000"/>
                  </a:schemeClr>
                </a:solidFill>
              </a:rPr>
              <a:t>Gain access</a:t>
            </a:r>
            <a:endParaRPr lang="en-US" i="1" dirty="0">
              <a:solidFill>
                <a:schemeClr val="accent5">
                  <a:lumMod val="75000"/>
                </a:schemeClr>
              </a:solidFill>
            </a:endParaRPr>
          </a:p>
        </p:txBody>
      </p:sp>
      <p:sp>
        <p:nvSpPr>
          <p:cNvPr id="8" name="TextBox 7"/>
          <p:cNvSpPr txBox="1"/>
          <p:nvPr/>
        </p:nvSpPr>
        <p:spPr>
          <a:xfrm>
            <a:off x="5090160" y="4670282"/>
            <a:ext cx="3899916" cy="369332"/>
          </a:xfrm>
          <a:prstGeom prst="rect">
            <a:avLst/>
          </a:prstGeom>
          <a:noFill/>
        </p:spPr>
        <p:txBody>
          <a:bodyPr wrap="square" rtlCol="0">
            <a:spAutoFit/>
          </a:bodyPr>
          <a:lstStyle/>
          <a:p>
            <a:r>
              <a:rPr lang="en-US" i="1" dirty="0" smtClean="0">
                <a:solidFill>
                  <a:schemeClr val="accent5">
                    <a:lumMod val="75000"/>
                  </a:schemeClr>
                </a:solidFill>
              </a:rPr>
              <a:t>Compromise data confidentiality</a:t>
            </a:r>
            <a:endParaRPr lang="en-US" i="1" dirty="0">
              <a:solidFill>
                <a:schemeClr val="accent5">
                  <a:lumMod val="75000"/>
                </a:schemeClr>
              </a:solidFill>
            </a:endParaRPr>
          </a:p>
        </p:txBody>
      </p:sp>
      <p:sp>
        <p:nvSpPr>
          <p:cNvPr id="10" name="TextBox 9"/>
          <p:cNvSpPr txBox="1"/>
          <p:nvPr/>
        </p:nvSpPr>
        <p:spPr>
          <a:xfrm>
            <a:off x="338328" y="4633706"/>
            <a:ext cx="3291840" cy="369332"/>
          </a:xfrm>
          <a:prstGeom prst="rect">
            <a:avLst/>
          </a:prstGeom>
          <a:noFill/>
        </p:spPr>
        <p:txBody>
          <a:bodyPr wrap="square" rtlCol="0">
            <a:spAutoFit/>
          </a:bodyPr>
          <a:lstStyle/>
          <a:p>
            <a:r>
              <a:rPr lang="en-US" i="1" dirty="0" smtClean="0">
                <a:solidFill>
                  <a:schemeClr val="accent5">
                    <a:lumMod val="75000"/>
                  </a:schemeClr>
                </a:solidFill>
              </a:rPr>
              <a:t>Compromise data integrity</a:t>
            </a:r>
            <a:endParaRPr lang="en-US" i="1" dirty="0">
              <a:solidFill>
                <a:schemeClr val="accent5">
                  <a:lumMod val="75000"/>
                </a:schemeClr>
              </a:solidFill>
            </a:endParaRPr>
          </a:p>
        </p:txBody>
      </p:sp>
      <p:sp>
        <p:nvSpPr>
          <p:cNvPr id="12" name="TextBox 11"/>
          <p:cNvSpPr txBox="1"/>
          <p:nvPr/>
        </p:nvSpPr>
        <p:spPr>
          <a:xfrm>
            <a:off x="6096000" y="912614"/>
            <a:ext cx="1316736" cy="369332"/>
          </a:xfrm>
          <a:prstGeom prst="rect">
            <a:avLst/>
          </a:prstGeom>
          <a:noFill/>
        </p:spPr>
        <p:txBody>
          <a:bodyPr wrap="square" rtlCol="0">
            <a:spAutoFit/>
          </a:bodyPr>
          <a:lstStyle/>
          <a:p>
            <a:r>
              <a:rPr lang="en-US" i="1" dirty="0" smtClean="0">
                <a:solidFill>
                  <a:schemeClr val="accent5">
                    <a:lumMod val="75000"/>
                  </a:schemeClr>
                </a:solidFill>
              </a:rPr>
              <a:t>Malware</a:t>
            </a:r>
            <a:endParaRPr lang="en-US" i="1" dirty="0">
              <a:solidFill>
                <a:schemeClr val="accent5">
                  <a:lumMod val="75000"/>
                </a:schemeClr>
              </a:solidFill>
            </a:endParaRPr>
          </a:p>
        </p:txBody>
      </p:sp>
      <p:sp>
        <p:nvSpPr>
          <p:cNvPr id="13" name="Oval 12"/>
          <p:cNvSpPr/>
          <p:nvPr/>
        </p:nvSpPr>
        <p:spPr>
          <a:xfrm>
            <a:off x="1700784" y="2496312"/>
            <a:ext cx="4852416" cy="23774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GainLogicalAccess</a:t>
            </a:r>
            <a:endParaRPr lang="en-US" sz="1200" dirty="0" smtClean="0">
              <a:solidFill>
                <a:schemeClr val="tx1"/>
              </a:solidFill>
            </a:endParaRPr>
          </a:p>
          <a:p>
            <a:pPr algn="ctr"/>
            <a:r>
              <a:rPr lang="en-US" sz="1200" dirty="0" smtClean="0">
                <a:solidFill>
                  <a:schemeClr val="tx1"/>
                </a:solidFill>
              </a:rPr>
              <a:t> </a:t>
            </a:r>
            <a:r>
              <a:rPr lang="en-US" sz="1200" dirty="0" err="1" smtClean="0">
                <a:solidFill>
                  <a:schemeClr val="tx1"/>
                </a:solidFill>
              </a:rPr>
              <a:t>GainUserCredentials</a:t>
            </a:r>
            <a:r>
              <a:rPr lang="en-US" sz="1200" dirty="0" smtClean="0">
                <a:solidFill>
                  <a:schemeClr val="tx1"/>
                </a:solidFill>
              </a:rPr>
              <a:t> </a:t>
            </a:r>
          </a:p>
          <a:p>
            <a:pPr algn="ctr"/>
            <a:r>
              <a:rPr lang="en-US" sz="1200" dirty="0" err="1" smtClean="0">
                <a:solidFill>
                  <a:schemeClr val="tx1"/>
                </a:solidFill>
              </a:rPr>
              <a:t>GainLocalUIAccessDevice</a:t>
            </a:r>
            <a:r>
              <a:rPr lang="en-US" sz="1200" dirty="0" smtClean="0">
                <a:solidFill>
                  <a:schemeClr val="tx1"/>
                </a:solidFill>
              </a:rPr>
              <a:t> </a:t>
            </a:r>
          </a:p>
          <a:p>
            <a:pPr algn="ctr"/>
            <a:r>
              <a:rPr lang="en-US" sz="1200" dirty="0" err="1" smtClean="0">
                <a:solidFill>
                  <a:schemeClr val="tx1"/>
                </a:solidFill>
              </a:rPr>
              <a:t>GainLocalUIAccessOS</a:t>
            </a:r>
            <a:r>
              <a:rPr lang="en-US" sz="1200" dirty="0" smtClean="0">
                <a:solidFill>
                  <a:schemeClr val="tx1"/>
                </a:solidFill>
              </a:rPr>
              <a:t> </a:t>
            </a:r>
          </a:p>
          <a:p>
            <a:pPr algn="ctr"/>
            <a:r>
              <a:rPr lang="en-US" sz="1200" dirty="0" err="1" smtClean="0">
                <a:solidFill>
                  <a:schemeClr val="tx1"/>
                </a:solidFill>
              </a:rPr>
              <a:t>GainRemoteUIAccessDev</a:t>
            </a:r>
            <a:r>
              <a:rPr lang="en-US" sz="1200" dirty="0" smtClean="0">
                <a:solidFill>
                  <a:schemeClr val="tx1"/>
                </a:solidFill>
              </a:rPr>
              <a:t> </a:t>
            </a:r>
          </a:p>
          <a:p>
            <a:pPr algn="ctr"/>
            <a:r>
              <a:rPr lang="en-US" sz="1200" dirty="0" err="1" smtClean="0">
                <a:solidFill>
                  <a:schemeClr val="tx1"/>
                </a:solidFill>
              </a:rPr>
              <a:t>GainRemoteUIAccessOS</a:t>
            </a:r>
            <a:r>
              <a:rPr lang="en-US" sz="1200" dirty="0" smtClean="0">
                <a:solidFill>
                  <a:schemeClr val="tx1"/>
                </a:solidFill>
              </a:rPr>
              <a:t> </a:t>
            </a:r>
            <a:r>
              <a:rPr lang="en-US" sz="1200" dirty="0" err="1" smtClean="0">
                <a:solidFill>
                  <a:schemeClr val="tx1"/>
                </a:solidFill>
              </a:rPr>
              <a:t>GainNetworkAccessViaNetworkNode</a:t>
            </a:r>
            <a:r>
              <a:rPr lang="en-US" sz="1200" dirty="0" smtClean="0">
                <a:solidFill>
                  <a:schemeClr val="tx1"/>
                </a:solidFill>
              </a:rPr>
              <a:t> </a:t>
            </a:r>
            <a:r>
              <a:rPr lang="en-US" sz="1200" dirty="0" err="1" smtClean="0">
                <a:solidFill>
                  <a:schemeClr val="tx1"/>
                </a:solidFill>
              </a:rPr>
              <a:t>GainNetworkAccessViaNodeOnConnectedNetwork</a:t>
            </a:r>
            <a:endParaRPr lang="en-US" sz="1200" dirty="0" smtClean="0">
              <a:solidFill>
                <a:schemeClr val="tx1"/>
              </a:solidFill>
            </a:endParaRPr>
          </a:p>
          <a:p>
            <a:pPr algn="ctr"/>
            <a:r>
              <a:rPr lang="en-US" sz="1200" dirty="0" err="1" smtClean="0">
                <a:solidFill>
                  <a:schemeClr val="tx1"/>
                </a:solidFill>
              </a:rPr>
              <a:t>GainNetworkAccessViaConnectedNetwork</a:t>
            </a:r>
            <a:r>
              <a:rPr lang="en-US" sz="1200" dirty="0" smtClean="0">
                <a:solidFill>
                  <a:schemeClr val="tx1"/>
                </a:solidFill>
              </a:rPr>
              <a:t> </a:t>
            </a:r>
            <a:r>
              <a:rPr lang="en-US" sz="1200" dirty="0" err="1" smtClean="0">
                <a:solidFill>
                  <a:schemeClr val="tx1"/>
                </a:solidFill>
              </a:rPr>
              <a:t>AdminModifyFWOpen</a:t>
            </a:r>
            <a:r>
              <a:rPr lang="en-US" sz="1200" dirty="0" smtClean="0">
                <a:solidFill>
                  <a:schemeClr val="tx1"/>
                </a:solidFill>
              </a:rPr>
              <a:t> </a:t>
            </a:r>
          </a:p>
          <a:p>
            <a:pPr algn="ctr"/>
            <a:r>
              <a:rPr lang="en-US" sz="1200" dirty="0" err="1" smtClean="0">
                <a:solidFill>
                  <a:schemeClr val="tx1"/>
                </a:solidFill>
              </a:rPr>
              <a:t>CircumventFWRules</a:t>
            </a:r>
            <a:r>
              <a:rPr lang="en-US" sz="1200" dirty="0" smtClean="0">
                <a:solidFill>
                  <a:schemeClr val="tx1"/>
                </a:solidFill>
              </a:rPr>
              <a:t> </a:t>
            </a:r>
          </a:p>
          <a:p>
            <a:pPr algn="ctr"/>
            <a:r>
              <a:rPr lang="en-US" sz="1200" dirty="0" err="1" smtClean="0">
                <a:solidFill>
                  <a:schemeClr val="tx1"/>
                </a:solidFill>
              </a:rPr>
              <a:t>PlaceRogueHostOnNetwork</a:t>
            </a:r>
            <a:endParaRPr lang="en-US" sz="1200" dirty="0">
              <a:solidFill>
                <a:schemeClr val="tx1"/>
              </a:solidFill>
            </a:endParaRPr>
          </a:p>
        </p:txBody>
      </p:sp>
      <p:sp>
        <p:nvSpPr>
          <p:cNvPr id="14" name="Oval 13"/>
          <p:cNvSpPr/>
          <p:nvPr/>
        </p:nvSpPr>
        <p:spPr>
          <a:xfrm>
            <a:off x="4489704" y="1172218"/>
            <a:ext cx="4334256" cy="1512546"/>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CreateTrustedSiteCauseMalwareInstall</a:t>
            </a:r>
            <a:endParaRPr lang="en-US" sz="1200" dirty="0" smtClean="0">
              <a:solidFill>
                <a:schemeClr val="tx1"/>
              </a:solidFill>
            </a:endParaRPr>
          </a:p>
          <a:p>
            <a:pPr algn="ctr"/>
            <a:r>
              <a:rPr lang="en-US" sz="1200" dirty="0" err="1" smtClean="0">
                <a:solidFill>
                  <a:schemeClr val="tx1"/>
                </a:solidFill>
              </a:rPr>
              <a:t>CreateUnTrustedSiteCauseMalwareInstall</a:t>
            </a:r>
            <a:endParaRPr lang="en-US" sz="1200" dirty="0" smtClean="0">
              <a:solidFill>
                <a:schemeClr val="tx1"/>
              </a:solidFill>
            </a:endParaRPr>
          </a:p>
          <a:p>
            <a:pPr algn="ctr"/>
            <a:r>
              <a:rPr lang="en-US" sz="1200" dirty="0" err="1" smtClean="0">
                <a:solidFill>
                  <a:schemeClr val="tx1">
                    <a:lumMod val="65000"/>
                    <a:lumOff val="35000"/>
                  </a:schemeClr>
                </a:solidFill>
              </a:rPr>
              <a:t>CreateRemovableMediaCauseMalwareInstall</a:t>
            </a:r>
            <a:r>
              <a:rPr lang="en-US" sz="1200" dirty="0" smtClean="0">
                <a:solidFill>
                  <a:schemeClr val="tx1">
                    <a:lumMod val="65000"/>
                    <a:lumOff val="35000"/>
                  </a:schemeClr>
                </a:solidFill>
              </a:rPr>
              <a:t>*</a:t>
            </a:r>
          </a:p>
          <a:p>
            <a:pPr algn="ctr"/>
            <a:r>
              <a:rPr lang="en-US" sz="1200" dirty="0" err="1" smtClean="0">
                <a:solidFill>
                  <a:schemeClr val="tx1">
                    <a:lumMod val="65000"/>
                    <a:lumOff val="35000"/>
                  </a:schemeClr>
                </a:solidFill>
              </a:rPr>
              <a:t>StagePackageCauseMalwareInstall</a:t>
            </a:r>
            <a:r>
              <a:rPr lang="en-US" sz="1200" dirty="0" smtClean="0">
                <a:solidFill>
                  <a:schemeClr val="tx1">
                    <a:lumMod val="65000"/>
                    <a:lumOff val="35000"/>
                  </a:schemeClr>
                </a:solidFill>
              </a:rPr>
              <a:t>*</a:t>
            </a:r>
          </a:p>
          <a:p>
            <a:pPr algn="ctr"/>
            <a:r>
              <a:rPr lang="en-US" sz="1200" dirty="0" err="1" smtClean="0">
                <a:solidFill>
                  <a:schemeClr val="tx1">
                    <a:lumMod val="65000"/>
                    <a:lumOff val="35000"/>
                  </a:schemeClr>
                </a:solidFill>
              </a:rPr>
              <a:t>InstallMalwareFromFixedMedia</a:t>
            </a:r>
            <a:r>
              <a:rPr lang="en-US" sz="1200" dirty="0" smtClean="0">
                <a:solidFill>
                  <a:schemeClr val="tx1">
                    <a:lumMod val="65000"/>
                    <a:lumOff val="35000"/>
                  </a:schemeClr>
                </a:solidFill>
              </a:rPr>
              <a:t>*</a:t>
            </a:r>
          </a:p>
          <a:p>
            <a:pPr algn="ctr"/>
            <a:r>
              <a:rPr lang="en-US" sz="1200" dirty="0" err="1" smtClean="0">
                <a:solidFill>
                  <a:schemeClr val="tx1">
                    <a:lumMod val="65000"/>
                    <a:lumOff val="35000"/>
                  </a:schemeClr>
                </a:solidFill>
              </a:rPr>
              <a:t>InstallMalwareFromRemovableMedia</a:t>
            </a:r>
            <a:r>
              <a:rPr lang="en-US" sz="1200" dirty="0" smtClean="0">
                <a:solidFill>
                  <a:schemeClr val="tx1">
                    <a:lumMod val="65000"/>
                    <a:lumOff val="35000"/>
                  </a:schemeClr>
                </a:solidFill>
              </a:rPr>
              <a:t>*</a:t>
            </a:r>
          </a:p>
          <a:p>
            <a:pPr algn="ctr"/>
            <a:endParaRPr lang="en-US" dirty="0"/>
          </a:p>
        </p:txBody>
      </p:sp>
      <p:sp>
        <p:nvSpPr>
          <p:cNvPr id="15" name="Oval 14"/>
          <p:cNvSpPr/>
          <p:nvPr/>
        </p:nvSpPr>
        <p:spPr>
          <a:xfrm>
            <a:off x="338328" y="4910328"/>
            <a:ext cx="3410712" cy="1519174"/>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ModifyDataLocally</a:t>
            </a:r>
            <a:endParaRPr lang="en-US" sz="1200" dirty="0">
              <a:solidFill>
                <a:schemeClr val="tx1"/>
              </a:solidFill>
            </a:endParaRPr>
          </a:p>
        </p:txBody>
      </p:sp>
      <p:sp>
        <p:nvSpPr>
          <p:cNvPr id="16" name="Oval 15"/>
          <p:cNvSpPr/>
          <p:nvPr/>
        </p:nvSpPr>
        <p:spPr>
          <a:xfrm>
            <a:off x="5090160" y="4939030"/>
            <a:ext cx="3410712" cy="147218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ReadManagedDataLocally</a:t>
            </a:r>
            <a:endParaRPr lang="en-US" sz="1200" dirty="0" smtClean="0">
              <a:solidFill>
                <a:schemeClr val="tx1"/>
              </a:solidFill>
            </a:endParaRPr>
          </a:p>
          <a:p>
            <a:pPr algn="ctr"/>
            <a:r>
              <a:rPr lang="en-US" sz="1200" dirty="0" err="1" smtClean="0">
                <a:solidFill>
                  <a:schemeClr val="tx1"/>
                </a:solidFill>
              </a:rPr>
              <a:t>NetworkEavesdrop</a:t>
            </a:r>
            <a:endParaRPr lang="en-US" sz="1200" dirty="0">
              <a:solidFill>
                <a:schemeClr val="tx1"/>
              </a:solidFill>
            </a:endParaRPr>
          </a:p>
        </p:txBody>
      </p:sp>
      <p:sp>
        <p:nvSpPr>
          <p:cNvPr id="17" name="TextBox 16"/>
          <p:cNvSpPr txBox="1"/>
          <p:nvPr/>
        </p:nvSpPr>
        <p:spPr>
          <a:xfrm>
            <a:off x="457200" y="793742"/>
            <a:ext cx="3081528" cy="369332"/>
          </a:xfrm>
          <a:prstGeom prst="rect">
            <a:avLst/>
          </a:prstGeom>
          <a:noFill/>
        </p:spPr>
        <p:txBody>
          <a:bodyPr wrap="square" rtlCol="0">
            <a:spAutoFit/>
          </a:bodyPr>
          <a:lstStyle/>
          <a:p>
            <a:r>
              <a:rPr lang="en-US" i="1" dirty="0" smtClean="0">
                <a:solidFill>
                  <a:schemeClr val="accent5">
                    <a:lumMod val="75000"/>
                  </a:schemeClr>
                </a:solidFill>
              </a:rPr>
              <a:t>Damage or disable</a:t>
            </a:r>
            <a:endParaRPr lang="en-US" i="1" dirty="0">
              <a:solidFill>
                <a:schemeClr val="accent5">
                  <a:lumMod val="75000"/>
                </a:schemeClr>
              </a:solidFill>
            </a:endParaRPr>
          </a:p>
        </p:txBody>
      </p:sp>
      <p:sp>
        <p:nvSpPr>
          <p:cNvPr id="18" name="TextBox 17"/>
          <p:cNvSpPr txBox="1"/>
          <p:nvPr/>
        </p:nvSpPr>
        <p:spPr>
          <a:xfrm>
            <a:off x="7203948" y="2684764"/>
            <a:ext cx="1786128" cy="261610"/>
          </a:xfrm>
          <a:prstGeom prst="rect">
            <a:avLst/>
          </a:prstGeom>
          <a:noFill/>
        </p:spPr>
        <p:txBody>
          <a:bodyPr wrap="square" rtlCol="0">
            <a:spAutoFit/>
          </a:bodyPr>
          <a:lstStyle/>
          <a:p>
            <a:r>
              <a:rPr lang="en-US" sz="1100" dirty="0" smtClean="0"/>
              <a:t>*Not in alpha</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of Attack Execution Graph (AEG)</a:t>
            </a:r>
            <a:endParaRPr lang="en-US" dirty="0"/>
          </a:p>
        </p:txBody>
      </p:sp>
      <p:sp>
        <p:nvSpPr>
          <p:cNvPr id="4" name="Slide Number Placeholder 3"/>
          <p:cNvSpPr>
            <a:spLocks noGrp="1"/>
          </p:cNvSpPr>
          <p:nvPr>
            <p:ph type="sldNum" sz="quarter" idx="12"/>
          </p:nvPr>
        </p:nvSpPr>
        <p:spPr/>
        <p:txBody>
          <a:bodyPr/>
          <a:lstStyle/>
          <a:p>
            <a:fld id="{7E89761E-C441-EC44-B2E5-1AB322425EE1}" type="slidenum">
              <a:rPr lang="en-US" smtClean="0"/>
              <a:pPr/>
              <a:t>18</a:t>
            </a:fld>
            <a:endParaRPr lang="en-US"/>
          </a:p>
        </p:txBody>
      </p:sp>
      <p:sp>
        <p:nvSpPr>
          <p:cNvPr id="6" name="Rectangle 4"/>
          <p:cNvSpPr>
            <a:spLocks noChangeArrowheads="1"/>
          </p:cNvSpPr>
          <p:nvPr/>
        </p:nvSpPr>
        <p:spPr bwMode="auto">
          <a:xfrm>
            <a:off x="3880626" y="2793708"/>
            <a:ext cx="2457961" cy="548640"/>
          </a:xfrm>
          <a:prstGeom prst="rect">
            <a:avLst/>
          </a:prstGeom>
          <a:solidFill>
            <a:srgbClr val="FFFFAD"/>
          </a:solidFill>
          <a:ln w="9525">
            <a:solidFill>
              <a:schemeClr val="tx1"/>
            </a:solidFill>
            <a:round/>
            <a:headEnd/>
            <a:tailEnd/>
          </a:ln>
        </p:spPr>
        <p:txBody>
          <a:bodyPr anchor="ctr" anchorCtr="1"/>
          <a:lstStyle/>
          <a:p>
            <a:pPr algn="ctr">
              <a:defRPr/>
            </a:pPr>
            <a:r>
              <a:rPr lang="en-US" sz="1050" b="1" dirty="0" err="1" smtClean="0">
                <a:solidFill>
                  <a:srgbClr val="000000"/>
                </a:solidFill>
                <a:ea typeface="ＭＳ Ｐゴシック" charset="-128"/>
                <a:cs typeface="ＭＳ Ｐゴシック" charset="-128"/>
              </a:rPr>
              <a:t>AdminModifyFWOpen</a:t>
            </a:r>
            <a:r>
              <a:rPr lang="en-US" sz="1050" b="1" dirty="0" smtClean="0">
                <a:solidFill>
                  <a:srgbClr val="000000"/>
                </a:solidFill>
                <a:ea typeface="ＭＳ Ｐゴシック" charset="-128"/>
                <a:cs typeface="ＭＳ Ｐゴシック" charset="-128"/>
              </a:rPr>
              <a:t> (on F) </a:t>
            </a:r>
            <a:endParaRPr lang="en-US" sz="1050" b="1" dirty="0">
              <a:solidFill>
                <a:srgbClr val="000000"/>
              </a:solidFill>
              <a:ea typeface="ＭＳ Ｐゴシック" charset="-128"/>
              <a:cs typeface="ＭＳ Ｐゴシック" charset="-128"/>
            </a:endParaRPr>
          </a:p>
        </p:txBody>
      </p:sp>
      <p:sp>
        <p:nvSpPr>
          <p:cNvPr id="7" name="Isosceles Triangle 5"/>
          <p:cNvSpPr>
            <a:spLocks noChangeArrowheads="1"/>
          </p:cNvSpPr>
          <p:nvPr/>
        </p:nvSpPr>
        <p:spPr bwMode="auto">
          <a:xfrm>
            <a:off x="4704171" y="1229916"/>
            <a:ext cx="1005840" cy="1005840"/>
          </a:xfrm>
          <a:prstGeom prst="triangle">
            <a:avLst>
              <a:gd name="adj" fmla="val 49644"/>
            </a:avLst>
          </a:prstGeom>
          <a:solidFill>
            <a:srgbClr val="BCD4F0"/>
          </a:solidFill>
          <a:ln w="9525">
            <a:solidFill>
              <a:schemeClr val="tx1"/>
            </a:solidFill>
            <a:round/>
            <a:headEnd/>
            <a:tailEnd/>
          </a:ln>
        </p:spPr>
        <p:txBody>
          <a:bodyPr tIns="0"/>
          <a:lstStyle/>
          <a:p>
            <a:pPr algn="ctr"/>
            <a:endParaRPr lang="en-US" sz="1000" b="1"/>
          </a:p>
        </p:txBody>
      </p:sp>
      <p:sp>
        <p:nvSpPr>
          <p:cNvPr id="8" name="Rectangle 7"/>
          <p:cNvSpPr>
            <a:spLocks noChangeArrowheads="1"/>
          </p:cNvSpPr>
          <p:nvPr/>
        </p:nvSpPr>
        <p:spPr bwMode="auto">
          <a:xfrm>
            <a:off x="3487726" y="1237923"/>
            <a:ext cx="1005840" cy="1005840"/>
          </a:xfrm>
          <a:prstGeom prst="rect">
            <a:avLst/>
          </a:prstGeom>
          <a:solidFill>
            <a:srgbClr val="D4898C"/>
          </a:solidFill>
          <a:ln w="9525">
            <a:solidFill>
              <a:schemeClr val="tx1"/>
            </a:solidFill>
            <a:round/>
            <a:headEnd/>
            <a:tailEnd/>
          </a:ln>
        </p:spPr>
        <p:txBody>
          <a:bodyPr lIns="0" rIns="0" anchor="ctr" anchorCtr="1"/>
          <a:lstStyle/>
          <a:p>
            <a:pPr>
              <a:defRPr/>
            </a:pPr>
            <a:r>
              <a:rPr lang="en-US" sz="1050" b="1" dirty="0" smtClean="0">
                <a:ea typeface="ＭＳ Ｐゴシック" charset="-128"/>
                <a:cs typeface="ＭＳ Ｐゴシック" charset="-128"/>
              </a:rPr>
              <a:t>Logical Access </a:t>
            </a:r>
          </a:p>
          <a:p>
            <a:pPr>
              <a:defRPr/>
            </a:pPr>
            <a:r>
              <a:rPr lang="en-US" sz="1050" b="1" dirty="0" smtClean="0">
                <a:ea typeface="ＭＳ Ｐゴシック" charset="-128"/>
                <a:cs typeface="ＭＳ Ｐゴシック" charset="-128"/>
              </a:rPr>
              <a:t>(to Firewall F on network N)</a:t>
            </a:r>
            <a:endParaRPr lang="en-US" sz="1050" b="1" dirty="0">
              <a:ea typeface="ＭＳ Ｐゴシック" charset="-128"/>
              <a:cs typeface="ＭＳ Ｐゴシック" charset="-128"/>
            </a:endParaRPr>
          </a:p>
        </p:txBody>
      </p:sp>
      <p:sp>
        <p:nvSpPr>
          <p:cNvPr id="9" name="Rectangle 9"/>
          <p:cNvSpPr>
            <a:spLocks noChangeArrowheads="1"/>
          </p:cNvSpPr>
          <p:nvPr/>
        </p:nvSpPr>
        <p:spPr bwMode="auto">
          <a:xfrm>
            <a:off x="4698760" y="3642677"/>
            <a:ext cx="1005840" cy="1005840"/>
          </a:xfrm>
          <a:prstGeom prst="rect">
            <a:avLst/>
          </a:prstGeom>
          <a:solidFill>
            <a:srgbClr val="D4898C"/>
          </a:solidFill>
          <a:ln w="9525">
            <a:solidFill>
              <a:schemeClr val="tx1"/>
            </a:solidFill>
            <a:round/>
            <a:headEnd/>
            <a:tailEnd/>
          </a:ln>
        </p:spPr>
        <p:txBody>
          <a:bodyPr lIns="0" tIns="0" rIns="0" anchor="ctr" anchorCtr="1"/>
          <a:lstStyle/>
          <a:p>
            <a:pPr algn="ctr">
              <a:defRPr/>
            </a:pPr>
            <a:r>
              <a:rPr lang="en-US" sz="1050" b="1" dirty="0" smtClean="0">
                <a:ea typeface="ＭＳ Ｐゴシック" charset="-128"/>
                <a:cs typeface="ＭＳ Ｐゴシック" charset="-128"/>
              </a:rPr>
              <a:t>Network</a:t>
            </a:r>
            <a:r>
              <a:rPr lang="en-US" sz="1050" b="1" dirty="0" smtClean="0">
                <a:solidFill>
                  <a:srgbClr val="000000"/>
                </a:solidFill>
                <a:ea typeface="ＭＳ Ｐゴシック" charset="-128"/>
                <a:cs typeface="ＭＳ Ｐゴシック" charset="-128"/>
              </a:rPr>
              <a:t> </a:t>
            </a:r>
            <a:r>
              <a:rPr lang="en-US" sz="1050" b="1" dirty="0">
                <a:solidFill>
                  <a:srgbClr val="000000"/>
                </a:solidFill>
                <a:ea typeface="ＭＳ Ｐゴシック" charset="-128"/>
                <a:cs typeface="ＭＳ Ｐゴシック" charset="-128"/>
              </a:rPr>
              <a:t/>
            </a:r>
            <a:br>
              <a:rPr lang="en-US" sz="1050" b="1" dirty="0">
                <a:solidFill>
                  <a:srgbClr val="000000"/>
                </a:solidFill>
                <a:ea typeface="ＭＳ Ｐゴシック" charset="-128"/>
                <a:cs typeface="ＭＳ Ｐゴシック" charset="-128"/>
              </a:rPr>
            </a:br>
            <a:r>
              <a:rPr lang="en-US" sz="1050" b="1" dirty="0" smtClean="0">
                <a:solidFill>
                  <a:srgbClr val="000000"/>
                </a:solidFill>
                <a:ea typeface="ＭＳ Ｐゴシック" charset="-128"/>
                <a:cs typeface="ＭＳ Ｐゴシック" charset="-128"/>
              </a:rPr>
              <a:t>Access </a:t>
            </a:r>
          </a:p>
          <a:p>
            <a:pPr algn="ctr">
              <a:defRPr/>
            </a:pPr>
            <a:r>
              <a:rPr lang="en-US" sz="1050" b="1" dirty="0" smtClean="0">
                <a:solidFill>
                  <a:srgbClr val="000000"/>
                </a:solidFill>
                <a:ea typeface="ＭＳ Ｐゴシック" charset="-128"/>
                <a:cs typeface="ＭＳ Ｐゴシック" charset="-128"/>
              </a:rPr>
              <a:t>(to N)</a:t>
            </a:r>
            <a:endParaRPr lang="en-US" sz="1050" b="1" dirty="0">
              <a:solidFill>
                <a:srgbClr val="000000"/>
              </a:solidFill>
              <a:ea typeface="ＭＳ Ｐゴシック" charset="-128"/>
              <a:cs typeface="ＭＳ Ｐゴシック" charset="-128"/>
            </a:endParaRPr>
          </a:p>
        </p:txBody>
      </p:sp>
      <p:cxnSp>
        <p:nvCxnSpPr>
          <p:cNvPr id="10" name="Straight Arrow Connector 11"/>
          <p:cNvCxnSpPr>
            <a:cxnSpLocks noChangeShapeType="1"/>
            <a:stCxn id="7" idx="3"/>
            <a:endCxn id="6" idx="0"/>
          </p:cNvCxnSpPr>
          <p:nvPr/>
        </p:nvCxnSpPr>
        <p:spPr bwMode="auto">
          <a:xfrm flipH="1">
            <a:off x="5109607" y="2235756"/>
            <a:ext cx="93903" cy="557952"/>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4"/>
          <p:cNvCxnSpPr>
            <a:cxnSpLocks noChangeShapeType="1"/>
            <a:stCxn id="16" idx="4"/>
          </p:cNvCxnSpPr>
          <p:nvPr/>
        </p:nvCxnSpPr>
        <p:spPr bwMode="auto">
          <a:xfrm flipH="1">
            <a:off x="5774687" y="2243764"/>
            <a:ext cx="598788" cy="54994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7"/>
          <p:cNvCxnSpPr>
            <a:cxnSpLocks noChangeShapeType="1"/>
            <a:stCxn id="8" idx="2"/>
          </p:cNvCxnSpPr>
          <p:nvPr/>
        </p:nvCxnSpPr>
        <p:spPr bwMode="auto">
          <a:xfrm>
            <a:off x="3990646" y="2243763"/>
            <a:ext cx="502920" cy="549946"/>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1"/>
          <p:cNvCxnSpPr>
            <a:cxnSpLocks noChangeShapeType="1"/>
            <a:stCxn id="6" idx="2"/>
            <a:endCxn id="9" idx="0"/>
          </p:cNvCxnSpPr>
          <p:nvPr/>
        </p:nvCxnSpPr>
        <p:spPr bwMode="auto">
          <a:xfrm>
            <a:off x="5109607" y="3342348"/>
            <a:ext cx="92073" cy="300329"/>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TextBox 51"/>
          <p:cNvSpPr txBox="1">
            <a:spLocks noChangeArrowheads="1"/>
          </p:cNvSpPr>
          <p:nvPr/>
        </p:nvSpPr>
        <p:spPr bwMode="auto">
          <a:xfrm>
            <a:off x="4740111" y="1701899"/>
            <a:ext cx="9644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rebuchet MS" charset="0"/>
                <a:ea typeface="ＭＳ Ｐゴシック" charset="0"/>
                <a:cs typeface="ＭＳ Ｐゴシック" charset="0"/>
              </a:defRPr>
            </a:lvl1pPr>
            <a:lvl2pPr marL="742950" indent="-285750">
              <a:defRPr sz="2000">
                <a:solidFill>
                  <a:schemeClr val="tx1"/>
                </a:solidFill>
                <a:latin typeface="Trebuchet MS" charset="0"/>
                <a:ea typeface="ＭＳ Ｐゴシック" charset="0"/>
              </a:defRPr>
            </a:lvl2pPr>
            <a:lvl3pPr marL="1143000" indent="-228600">
              <a:defRPr sz="2000">
                <a:solidFill>
                  <a:schemeClr val="tx1"/>
                </a:solidFill>
                <a:latin typeface="Trebuchet MS" charset="0"/>
                <a:ea typeface="ＭＳ Ｐゴシック" charset="0"/>
              </a:defRPr>
            </a:lvl3pPr>
            <a:lvl4pPr marL="1600200" indent="-228600">
              <a:defRPr sz="2000">
                <a:solidFill>
                  <a:schemeClr val="tx1"/>
                </a:solidFill>
                <a:latin typeface="Trebuchet MS" charset="0"/>
                <a:ea typeface="ＭＳ Ｐゴシック" charset="0"/>
              </a:defRPr>
            </a:lvl4pPr>
            <a:lvl5pPr marL="2057400" indent="-228600">
              <a:defRPr sz="2000">
                <a:solidFill>
                  <a:schemeClr val="tx1"/>
                </a:solidFill>
                <a:latin typeface="Trebuchet MS" charset="0"/>
                <a:ea typeface="ＭＳ Ｐゴシック" charset="0"/>
              </a:defRPr>
            </a:lvl5pPr>
            <a:lvl6pPr marL="2514600" indent="-228600" eaLnBrk="0" fontAlgn="base" hangingPunct="0">
              <a:spcBef>
                <a:spcPct val="20000"/>
              </a:spcBef>
              <a:spcAft>
                <a:spcPct val="0"/>
              </a:spcAft>
              <a:defRPr sz="2000">
                <a:solidFill>
                  <a:schemeClr val="tx1"/>
                </a:solidFill>
                <a:latin typeface="Trebuchet MS" charset="0"/>
                <a:ea typeface="ＭＳ Ｐゴシック" charset="0"/>
              </a:defRPr>
            </a:lvl6pPr>
            <a:lvl7pPr marL="2971800" indent="-228600" eaLnBrk="0" fontAlgn="base" hangingPunct="0">
              <a:spcBef>
                <a:spcPct val="20000"/>
              </a:spcBef>
              <a:spcAft>
                <a:spcPct val="0"/>
              </a:spcAft>
              <a:defRPr sz="2000">
                <a:solidFill>
                  <a:schemeClr val="tx1"/>
                </a:solidFill>
                <a:latin typeface="Trebuchet MS" charset="0"/>
                <a:ea typeface="ＭＳ Ｐゴシック" charset="0"/>
              </a:defRPr>
            </a:lvl7pPr>
            <a:lvl8pPr marL="3429000" indent="-228600" eaLnBrk="0" fontAlgn="base" hangingPunct="0">
              <a:spcBef>
                <a:spcPct val="20000"/>
              </a:spcBef>
              <a:spcAft>
                <a:spcPct val="0"/>
              </a:spcAft>
              <a:defRPr sz="2000">
                <a:solidFill>
                  <a:schemeClr val="tx1"/>
                </a:solidFill>
                <a:latin typeface="Trebuchet MS" charset="0"/>
                <a:ea typeface="ＭＳ Ｐゴシック" charset="0"/>
              </a:defRPr>
            </a:lvl8pPr>
            <a:lvl9pPr marL="3886200" indent="-228600" eaLnBrk="0" fontAlgn="base" hangingPunct="0">
              <a:spcBef>
                <a:spcPct val="20000"/>
              </a:spcBef>
              <a:spcAft>
                <a:spcPct val="0"/>
              </a:spcAft>
              <a:defRPr sz="2000">
                <a:solidFill>
                  <a:schemeClr val="tx1"/>
                </a:solidFill>
                <a:latin typeface="Trebuchet MS" charset="0"/>
                <a:ea typeface="ＭＳ Ｐゴシック" charset="0"/>
              </a:defRPr>
            </a:lvl9pPr>
          </a:lstStyle>
          <a:p>
            <a:pPr algn="ctr"/>
            <a:r>
              <a:rPr lang="en-US" sz="1000" b="1" dirty="0" smtClean="0">
                <a:solidFill>
                  <a:srgbClr val="000000"/>
                </a:solidFill>
              </a:rPr>
              <a:t>Network Penetration Skill</a:t>
            </a:r>
            <a:endParaRPr lang="en-US" sz="1000" b="1" dirty="0">
              <a:solidFill>
                <a:srgbClr val="000000"/>
              </a:solidFill>
            </a:endParaRPr>
          </a:p>
          <a:p>
            <a:pPr algn="ctr"/>
            <a:endParaRPr lang="en-US" sz="1000" dirty="0"/>
          </a:p>
        </p:txBody>
      </p:sp>
      <p:sp>
        <p:nvSpPr>
          <p:cNvPr id="16" name="Oval 6"/>
          <p:cNvSpPr>
            <a:spLocks noChangeArrowheads="1"/>
          </p:cNvSpPr>
          <p:nvPr/>
        </p:nvSpPr>
        <p:spPr bwMode="auto">
          <a:xfrm>
            <a:off x="5870555" y="1237924"/>
            <a:ext cx="1005840" cy="1005840"/>
          </a:xfrm>
          <a:prstGeom prst="ellipse">
            <a:avLst/>
          </a:prstGeom>
          <a:solidFill>
            <a:srgbClr val="C0FFC1"/>
          </a:solidFill>
          <a:ln w="9525">
            <a:solidFill>
              <a:schemeClr val="tx1"/>
            </a:solidFill>
            <a:round/>
            <a:headEnd/>
            <a:tailEnd/>
          </a:ln>
        </p:spPr>
        <p:txBody>
          <a:bodyPr lIns="0" rIns="0" anchor="ctr"/>
          <a:lstStyle/>
          <a:p>
            <a:pPr algn="ctr"/>
            <a:endParaRPr lang="en-US" sz="1000" b="1"/>
          </a:p>
        </p:txBody>
      </p:sp>
      <p:sp>
        <p:nvSpPr>
          <p:cNvPr id="17" name="TextBox 52"/>
          <p:cNvSpPr txBox="1">
            <a:spLocks noChangeArrowheads="1"/>
          </p:cNvSpPr>
          <p:nvPr/>
        </p:nvSpPr>
        <p:spPr bwMode="auto">
          <a:xfrm>
            <a:off x="5774687" y="1340332"/>
            <a:ext cx="1164384" cy="86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rebuchet MS" charset="0"/>
                <a:ea typeface="ＭＳ Ｐゴシック" charset="0"/>
                <a:cs typeface="ＭＳ Ｐゴシック" charset="0"/>
              </a:defRPr>
            </a:lvl1pPr>
            <a:lvl2pPr marL="742950" indent="-285750">
              <a:defRPr sz="2000">
                <a:solidFill>
                  <a:schemeClr val="tx1"/>
                </a:solidFill>
                <a:latin typeface="Trebuchet MS" charset="0"/>
                <a:ea typeface="ＭＳ Ｐゴシック" charset="0"/>
              </a:defRPr>
            </a:lvl2pPr>
            <a:lvl3pPr marL="1143000" indent="-228600">
              <a:defRPr sz="2000">
                <a:solidFill>
                  <a:schemeClr val="tx1"/>
                </a:solidFill>
                <a:latin typeface="Trebuchet MS" charset="0"/>
                <a:ea typeface="ＭＳ Ｐゴシック" charset="0"/>
              </a:defRPr>
            </a:lvl3pPr>
            <a:lvl4pPr marL="1600200" indent="-228600">
              <a:defRPr sz="2000">
                <a:solidFill>
                  <a:schemeClr val="tx1"/>
                </a:solidFill>
                <a:latin typeface="Trebuchet MS" charset="0"/>
                <a:ea typeface="ＭＳ Ｐゴシック" charset="0"/>
              </a:defRPr>
            </a:lvl4pPr>
            <a:lvl5pPr marL="2057400" indent="-228600">
              <a:defRPr sz="2000">
                <a:solidFill>
                  <a:schemeClr val="tx1"/>
                </a:solidFill>
                <a:latin typeface="Trebuchet MS" charset="0"/>
                <a:ea typeface="ＭＳ Ｐゴシック" charset="0"/>
              </a:defRPr>
            </a:lvl5pPr>
            <a:lvl6pPr marL="2514600" indent="-228600" eaLnBrk="0" fontAlgn="base" hangingPunct="0">
              <a:spcBef>
                <a:spcPct val="20000"/>
              </a:spcBef>
              <a:spcAft>
                <a:spcPct val="0"/>
              </a:spcAft>
              <a:defRPr sz="2000">
                <a:solidFill>
                  <a:schemeClr val="tx1"/>
                </a:solidFill>
                <a:latin typeface="Trebuchet MS" charset="0"/>
                <a:ea typeface="ＭＳ Ｐゴシック" charset="0"/>
              </a:defRPr>
            </a:lvl6pPr>
            <a:lvl7pPr marL="2971800" indent="-228600" eaLnBrk="0" fontAlgn="base" hangingPunct="0">
              <a:spcBef>
                <a:spcPct val="20000"/>
              </a:spcBef>
              <a:spcAft>
                <a:spcPct val="0"/>
              </a:spcAft>
              <a:defRPr sz="2000">
                <a:solidFill>
                  <a:schemeClr val="tx1"/>
                </a:solidFill>
                <a:latin typeface="Trebuchet MS" charset="0"/>
                <a:ea typeface="ＭＳ Ｐゴシック" charset="0"/>
              </a:defRPr>
            </a:lvl7pPr>
            <a:lvl8pPr marL="3429000" indent="-228600" eaLnBrk="0" fontAlgn="base" hangingPunct="0">
              <a:spcBef>
                <a:spcPct val="20000"/>
              </a:spcBef>
              <a:spcAft>
                <a:spcPct val="0"/>
              </a:spcAft>
              <a:defRPr sz="2000">
                <a:solidFill>
                  <a:schemeClr val="tx1"/>
                </a:solidFill>
                <a:latin typeface="Trebuchet MS" charset="0"/>
                <a:ea typeface="ＭＳ Ｐゴシック" charset="0"/>
              </a:defRPr>
            </a:lvl8pPr>
            <a:lvl9pPr marL="3886200" indent="-228600" eaLnBrk="0" fontAlgn="base" hangingPunct="0">
              <a:spcBef>
                <a:spcPct val="20000"/>
              </a:spcBef>
              <a:spcAft>
                <a:spcPct val="0"/>
              </a:spcAft>
              <a:defRPr sz="2000">
                <a:solidFill>
                  <a:schemeClr val="tx1"/>
                </a:solidFill>
                <a:latin typeface="Trebuchet MS" charset="0"/>
                <a:ea typeface="ＭＳ Ｐゴシック" charset="0"/>
              </a:defRPr>
            </a:lvl9pPr>
          </a:lstStyle>
          <a:p>
            <a:pPr algn="ctr"/>
            <a:r>
              <a:rPr lang="en-US" sz="1000" b="1" dirty="0" smtClean="0">
                <a:solidFill>
                  <a:srgbClr val="000000"/>
                </a:solidFill>
              </a:rPr>
              <a:t>Firewall</a:t>
            </a:r>
          </a:p>
          <a:p>
            <a:pPr algn="ctr"/>
            <a:r>
              <a:rPr lang="en-US" sz="1000" b="1" dirty="0" err="1" smtClean="0">
                <a:solidFill>
                  <a:srgbClr val="000000"/>
                </a:solidFill>
              </a:rPr>
              <a:t>Ruleset</a:t>
            </a:r>
            <a:r>
              <a:rPr lang="en-US" sz="1000" b="1" dirty="0" smtClean="0">
                <a:solidFill>
                  <a:srgbClr val="000000"/>
                </a:solidFill>
              </a:rPr>
              <a:t> Knowledge</a:t>
            </a:r>
          </a:p>
          <a:p>
            <a:pPr algn="ctr"/>
            <a:r>
              <a:rPr lang="en-US" sz="1000" b="1" dirty="0" smtClean="0">
                <a:solidFill>
                  <a:srgbClr val="000000"/>
                </a:solidFill>
              </a:rPr>
              <a:t> (for F)</a:t>
            </a:r>
            <a:endParaRPr lang="en-US" sz="1000" b="1" dirty="0">
              <a:solidFill>
                <a:srgbClr val="000000"/>
              </a:solidFill>
            </a:endParaRPr>
          </a:p>
          <a:p>
            <a:pPr algn="ctr"/>
            <a:endParaRPr lang="en-US" sz="1000" dirty="0"/>
          </a:p>
        </p:txBody>
      </p:sp>
      <p:sp>
        <p:nvSpPr>
          <p:cNvPr id="22" name="Content Placeholder 3"/>
          <p:cNvSpPr txBox="1">
            <a:spLocks/>
          </p:cNvSpPr>
          <p:nvPr/>
        </p:nvSpPr>
        <p:spPr bwMode="auto">
          <a:xfrm>
            <a:off x="287079" y="1242273"/>
            <a:ext cx="3221231" cy="506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rebuchet MS" charset="0"/>
                <a:ea typeface="ＭＳ Ｐゴシック" charset="0"/>
                <a:cs typeface="ＭＳ Ｐゴシック" charset="0"/>
              </a:defRPr>
            </a:lvl1pPr>
            <a:lvl2pPr marL="742950" indent="-285750">
              <a:defRPr sz="2000">
                <a:solidFill>
                  <a:schemeClr val="tx1"/>
                </a:solidFill>
                <a:latin typeface="Trebuchet MS" charset="0"/>
                <a:ea typeface="ＭＳ Ｐゴシック" charset="0"/>
              </a:defRPr>
            </a:lvl2pPr>
            <a:lvl3pPr marL="1143000" indent="-228600">
              <a:defRPr sz="2000">
                <a:solidFill>
                  <a:schemeClr val="tx1"/>
                </a:solidFill>
                <a:latin typeface="Trebuchet MS" charset="0"/>
                <a:ea typeface="ＭＳ Ｐゴシック" charset="0"/>
              </a:defRPr>
            </a:lvl3pPr>
            <a:lvl4pPr marL="1600200" indent="-228600">
              <a:defRPr sz="2000">
                <a:solidFill>
                  <a:schemeClr val="tx1"/>
                </a:solidFill>
                <a:latin typeface="Trebuchet MS" charset="0"/>
                <a:ea typeface="ＭＳ Ｐゴシック" charset="0"/>
              </a:defRPr>
            </a:lvl4pPr>
            <a:lvl5pPr marL="2057400" indent="-228600">
              <a:defRPr sz="2000">
                <a:solidFill>
                  <a:schemeClr val="tx1"/>
                </a:solidFill>
                <a:latin typeface="Trebuchet MS" charset="0"/>
                <a:ea typeface="ＭＳ Ｐゴシック" charset="0"/>
              </a:defRPr>
            </a:lvl5pPr>
            <a:lvl6pPr marL="2514600" indent="-228600" eaLnBrk="0" fontAlgn="base" hangingPunct="0">
              <a:spcBef>
                <a:spcPct val="20000"/>
              </a:spcBef>
              <a:spcAft>
                <a:spcPct val="0"/>
              </a:spcAft>
              <a:defRPr sz="2000">
                <a:solidFill>
                  <a:schemeClr val="tx1"/>
                </a:solidFill>
                <a:latin typeface="Trebuchet MS" charset="0"/>
                <a:ea typeface="ＭＳ Ｐゴシック" charset="0"/>
              </a:defRPr>
            </a:lvl6pPr>
            <a:lvl7pPr marL="2971800" indent="-228600" eaLnBrk="0" fontAlgn="base" hangingPunct="0">
              <a:spcBef>
                <a:spcPct val="20000"/>
              </a:spcBef>
              <a:spcAft>
                <a:spcPct val="0"/>
              </a:spcAft>
              <a:defRPr sz="2000">
                <a:solidFill>
                  <a:schemeClr val="tx1"/>
                </a:solidFill>
                <a:latin typeface="Trebuchet MS" charset="0"/>
                <a:ea typeface="ＭＳ Ｐゴシック" charset="0"/>
              </a:defRPr>
            </a:lvl7pPr>
            <a:lvl8pPr marL="3429000" indent="-228600" eaLnBrk="0" fontAlgn="base" hangingPunct="0">
              <a:spcBef>
                <a:spcPct val="20000"/>
              </a:spcBef>
              <a:spcAft>
                <a:spcPct val="0"/>
              </a:spcAft>
              <a:defRPr sz="2000">
                <a:solidFill>
                  <a:schemeClr val="tx1"/>
                </a:solidFill>
                <a:latin typeface="Trebuchet MS" charset="0"/>
                <a:ea typeface="ＭＳ Ｐゴシック" charset="0"/>
              </a:defRPr>
            </a:lvl8pPr>
            <a:lvl9pPr marL="3886200" indent="-228600" eaLnBrk="0" fontAlgn="base" hangingPunct="0">
              <a:spcBef>
                <a:spcPct val="20000"/>
              </a:spcBef>
              <a:spcAft>
                <a:spcPct val="0"/>
              </a:spcAft>
              <a:defRPr sz="2000">
                <a:solidFill>
                  <a:schemeClr val="tx1"/>
                </a:solidFill>
                <a:latin typeface="Trebuchet MS" charset="0"/>
                <a:ea typeface="ＭＳ Ｐゴシック" charset="0"/>
              </a:defRPr>
            </a:lvl9pPr>
          </a:lstStyle>
          <a:p>
            <a:pPr>
              <a:buFont typeface="Arial" pitchFamily="34" charset="0"/>
              <a:buChar char="•"/>
            </a:pPr>
            <a:r>
              <a:rPr lang="en-US" sz="2200" dirty="0" smtClean="0">
                <a:latin typeface="Calibri"/>
                <a:cs typeface="Calibri"/>
              </a:rPr>
              <a:t>AEG </a:t>
            </a:r>
            <a:r>
              <a:rPr lang="en-US" altLang="ja-JP" sz="2200" dirty="0" smtClean="0">
                <a:latin typeface="Calibri"/>
                <a:cs typeface="Calibri"/>
              </a:rPr>
              <a:t>describes </a:t>
            </a:r>
            <a:r>
              <a:rPr lang="en-US" altLang="ja-JP" sz="2200" dirty="0">
                <a:latin typeface="Calibri"/>
                <a:cs typeface="Calibri"/>
              </a:rPr>
              <a:t>potential attack </a:t>
            </a:r>
            <a:r>
              <a:rPr lang="en-US" altLang="ja-JP" sz="2200" dirty="0" smtClean="0">
                <a:latin typeface="Calibri"/>
                <a:cs typeface="Calibri"/>
              </a:rPr>
              <a:t>paths  from attacker viewpoint	</a:t>
            </a:r>
          </a:p>
          <a:p>
            <a:pPr>
              <a:buFont typeface="Arial" pitchFamily="34" charset="0"/>
              <a:buChar char="•"/>
            </a:pPr>
            <a:r>
              <a:rPr lang="en-US" altLang="ja-JP" sz="2200" dirty="0" smtClean="0">
                <a:latin typeface="Calibri"/>
                <a:cs typeface="Calibri"/>
              </a:rPr>
              <a:t>Attack step attempt requires certain </a:t>
            </a:r>
            <a:r>
              <a:rPr lang="en-US" altLang="ja-JP" sz="2200" i="1" dirty="0" smtClean="0">
                <a:latin typeface="Calibri"/>
                <a:cs typeface="Calibri"/>
              </a:rPr>
              <a:t>access</a:t>
            </a:r>
            <a:r>
              <a:rPr lang="en-US" altLang="ja-JP" sz="2200" dirty="0" smtClean="0">
                <a:latin typeface="Calibri"/>
                <a:cs typeface="Calibri"/>
              </a:rPr>
              <a:t>, </a:t>
            </a:r>
            <a:r>
              <a:rPr lang="en-US" altLang="ja-JP" sz="2200" i="1" dirty="0" smtClean="0">
                <a:latin typeface="Calibri"/>
                <a:cs typeface="Calibri"/>
              </a:rPr>
              <a:t>skills</a:t>
            </a:r>
            <a:r>
              <a:rPr lang="en-US" altLang="ja-JP" sz="2200" dirty="0" smtClean="0">
                <a:latin typeface="Calibri"/>
                <a:cs typeface="Calibri"/>
              </a:rPr>
              <a:t>, </a:t>
            </a:r>
            <a:r>
              <a:rPr lang="en-US" altLang="ja-JP" sz="2200" i="1" dirty="0" smtClean="0">
                <a:latin typeface="Calibri"/>
                <a:cs typeface="Calibri"/>
              </a:rPr>
              <a:t>knowledge</a:t>
            </a:r>
            <a:r>
              <a:rPr lang="en-US" altLang="ja-JP" sz="2200" dirty="0" smtClean="0">
                <a:latin typeface="Calibri"/>
                <a:cs typeface="Calibri"/>
              </a:rPr>
              <a:t> and/or </a:t>
            </a:r>
            <a:r>
              <a:rPr lang="en-US" altLang="ja-JP" sz="2200" i="1" dirty="0" smtClean="0">
                <a:latin typeface="Calibri"/>
                <a:cs typeface="Calibri"/>
              </a:rPr>
              <a:t>system state conditions</a:t>
            </a:r>
          </a:p>
          <a:p>
            <a:pPr>
              <a:buFont typeface="Arial" pitchFamily="34" charset="0"/>
              <a:buChar char="•"/>
            </a:pPr>
            <a:r>
              <a:rPr lang="en-US" altLang="ja-JP" sz="2200" dirty="0" smtClean="0">
                <a:latin typeface="Calibri"/>
                <a:cs typeface="Calibri"/>
              </a:rPr>
              <a:t> Attack outcome can affect any of these elements</a:t>
            </a:r>
          </a:p>
          <a:p>
            <a:pPr>
              <a:buFont typeface="Arial" pitchFamily="34" charset="0"/>
              <a:buChar char="•"/>
            </a:pPr>
            <a:r>
              <a:rPr lang="en-US" altLang="ja-JP" sz="2200" dirty="0" smtClean="0">
                <a:latin typeface="Calibri"/>
                <a:cs typeface="Calibri"/>
              </a:rPr>
              <a:t>Any of these elements may be selected as an adversary goal</a:t>
            </a:r>
            <a:r>
              <a:rPr lang="en-US" altLang="ja-JP" dirty="0">
                <a:latin typeface="Calibri"/>
                <a:cs typeface="Calibri"/>
              </a:rPr>
              <a:t/>
            </a:r>
            <a:br>
              <a:rPr lang="en-US" altLang="ja-JP" dirty="0">
                <a:latin typeface="Calibri"/>
                <a:cs typeface="Calibri"/>
              </a:rPr>
            </a:br>
            <a:endParaRPr lang="en-US" altLang="ja-JP" dirty="0">
              <a:latin typeface="Calibri"/>
              <a:cs typeface="Calibri"/>
            </a:endParaRPr>
          </a:p>
          <a:p>
            <a:endParaRPr lang="en-US" dirty="0">
              <a:latin typeface="Calibri"/>
              <a:cs typeface="Calibri"/>
            </a:endParaRPr>
          </a:p>
        </p:txBody>
      </p:sp>
      <p:sp>
        <p:nvSpPr>
          <p:cNvPr id="29" name="Rectangle 4"/>
          <p:cNvSpPr>
            <a:spLocks noChangeArrowheads="1"/>
          </p:cNvSpPr>
          <p:nvPr/>
        </p:nvSpPr>
        <p:spPr bwMode="auto">
          <a:xfrm>
            <a:off x="4180324" y="5052909"/>
            <a:ext cx="2297906" cy="548640"/>
          </a:xfrm>
          <a:prstGeom prst="rect">
            <a:avLst/>
          </a:prstGeom>
          <a:solidFill>
            <a:srgbClr val="FFFFAD"/>
          </a:solidFill>
          <a:ln w="9525">
            <a:solidFill>
              <a:schemeClr val="tx1"/>
            </a:solidFill>
            <a:round/>
            <a:headEnd/>
            <a:tailEnd/>
          </a:ln>
        </p:spPr>
        <p:txBody>
          <a:bodyPr anchor="ctr" anchorCtr="1"/>
          <a:lstStyle/>
          <a:p>
            <a:pPr algn="ctr">
              <a:defRPr/>
            </a:pPr>
            <a:r>
              <a:rPr lang="en-US" sz="1050" b="1" dirty="0" err="1" smtClean="0">
                <a:solidFill>
                  <a:srgbClr val="000000"/>
                </a:solidFill>
                <a:ea typeface="ＭＳ Ｐゴシック" charset="-128"/>
                <a:cs typeface="ＭＳ Ｐゴシック" charset="-128"/>
              </a:rPr>
              <a:t>NetworkEavesdrop</a:t>
            </a:r>
            <a:endParaRPr lang="en-US" sz="1050" b="1" dirty="0" smtClean="0">
              <a:solidFill>
                <a:srgbClr val="000000"/>
              </a:solidFill>
              <a:ea typeface="ＭＳ Ｐゴシック" charset="-128"/>
              <a:cs typeface="ＭＳ Ｐゴシック" charset="-128"/>
            </a:endParaRPr>
          </a:p>
          <a:p>
            <a:pPr algn="ctr">
              <a:defRPr/>
            </a:pPr>
            <a:r>
              <a:rPr lang="en-US" sz="1050" b="1" dirty="0" smtClean="0">
                <a:solidFill>
                  <a:srgbClr val="000000"/>
                </a:solidFill>
                <a:ea typeface="ＭＳ Ｐゴシック" charset="-128"/>
                <a:cs typeface="ＭＳ Ｐゴシック" charset="-128"/>
              </a:rPr>
              <a:t> (data D that transits N)</a:t>
            </a:r>
            <a:endParaRPr lang="en-US" sz="1050" b="1" dirty="0">
              <a:solidFill>
                <a:srgbClr val="000000"/>
              </a:solidFill>
              <a:ea typeface="ＭＳ Ｐゴシック" charset="-128"/>
              <a:cs typeface="ＭＳ Ｐゴシック" charset="-128"/>
            </a:endParaRPr>
          </a:p>
        </p:txBody>
      </p:sp>
      <p:cxnSp>
        <p:nvCxnSpPr>
          <p:cNvPr id="30" name="Straight Arrow Connector 21"/>
          <p:cNvCxnSpPr>
            <a:cxnSpLocks noChangeShapeType="1"/>
            <a:stCxn id="9" idx="2"/>
            <a:endCxn id="29" idx="0"/>
          </p:cNvCxnSpPr>
          <p:nvPr/>
        </p:nvCxnSpPr>
        <p:spPr bwMode="auto">
          <a:xfrm>
            <a:off x="5201680" y="4648517"/>
            <a:ext cx="127597" cy="404392"/>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3" name="Curved Left Arrow 32"/>
          <p:cNvSpPr/>
          <p:nvPr/>
        </p:nvSpPr>
        <p:spPr>
          <a:xfrm>
            <a:off x="6553200" y="4369522"/>
            <a:ext cx="704849" cy="754912"/>
          </a:xfrm>
          <a:prstGeom prst="curvedLef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Curved Left Arrow 33"/>
          <p:cNvSpPr/>
          <p:nvPr/>
        </p:nvSpPr>
        <p:spPr>
          <a:xfrm>
            <a:off x="6506391" y="2977682"/>
            <a:ext cx="813196" cy="970383"/>
          </a:xfrm>
          <a:prstGeom prst="curvedLef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7429312" y="3222081"/>
            <a:ext cx="889591" cy="369332"/>
          </a:xfrm>
          <a:prstGeom prst="rect">
            <a:avLst/>
          </a:prstGeom>
          <a:noFill/>
        </p:spPr>
        <p:txBody>
          <a:bodyPr wrap="square" rtlCol="0">
            <a:spAutoFit/>
          </a:bodyPr>
          <a:lstStyle/>
          <a:p>
            <a:r>
              <a:rPr lang="en-US" i="1" dirty="0" smtClean="0"/>
              <a:t>Effect </a:t>
            </a:r>
            <a:endParaRPr lang="en-US" i="1" dirty="0"/>
          </a:p>
        </p:txBody>
      </p:sp>
      <p:sp>
        <p:nvSpPr>
          <p:cNvPr id="36" name="TextBox 35"/>
          <p:cNvSpPr txBox="1"/>
          <p:nvPr/>
        </p:nvSpPr>
        <p:spPr>
          <a:xfrm>
            <a:off x="7291495" y="4463851"/>
            <a:ext cx="1747284" cy="369332"/>
          </a:xfrm>
          <a:prstGeom prst="rect">
            <a:avLst/>
          </a:prstGeom>
          <a:noFill/>
        </p:spPr>
        <p:txBody>
          <a:bodyPr wrap="square" rtlCol="0">
            <a:spAutoFit/>
          </a:bodyPr>
          <a:lstStyle/>
          <a:p>
            <a:r>
              <a:rPr lang="en-US" i="1" dirty="0" smtClean="0"/>
              <a:t>Precondition</a:t>
            </a:r>
            <a:endParaRPr lang="en-US" i="1" dirty="0"/>
          </a:p>
        </p:txBody>
      </p:sp>
      <p:sp>
        <p:nvSpPr>
          <p:cNvPr id="38" name="Curved Left Arrow 37"/>
          <p:cNvSpPr/>
          <p:nvPr/>
        </p:nvSpPr>
        <p:spPr>
          <a:xfrm>
            <a:off x="6831004" y="1995932"/>
            <a:ext cx="984835" cy="973985"/>
          </a:xfrm>
          <a:prstGeom prst="curvedLef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p:cNvSpPr txBox="1"/>
          <p:nvPr/>
        </p:nvSpPr>
        <p:spPr>
          <a:xfrm>
            <a:off x="7754156" y="2235756"/>
            <a:ext cx="1530600" cy="369332"/>
          </a:xfrm>
          <a:prstGeom prst="rect">
            <a:avLst/>
          </a:prstGeom>
          <a:noFill/>
        </p:spPr>
        <p:txBody>
          <a:bodyPr wrap="square" rtlCol="0">
            <a:spAutoFit/>
          </a:bodyPr>
          <a:lstStyle/>
          <a:p>
            <a:r>
              <a:rPr lang="en-US" i="1" dirty="0" smtClean="0"/>
              <a:t>Precondition</a:t>
            </a:r>
            <a:endParaRPr lang="en-US" i="1" dirty="0"/>
          </a:p>
        </p:txBody>
      </p:sp>
      <p:sp>
        <p:nvSpPr>
          <p:cNvPr id="41" name="Oval 40"/>
          <p:cNvSpPr/>
          <p:nvPr/>
        </p:nvSpPr>
        <p:spPr>
          <a:xfrm>
            <a:off x="4905039" y="6010016"/>
            <a:ext cx="1609944" cy="692668"/>
          </a:xfrm>
          <a:prstGeom prst="ellipse">
            <a:avLst/>
          </a:prstGeom>
          <a:solidFill>
            <a:srgbClr val="FDAF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rebuchet MS" charset="0"/>
                <a:ea typeface="ＭＳ Ｐゴシック" charset="0"/>
                <a:cs typeface="ＭＳ Ｐゴシック" charset="0"/>
              </a:rPr>
              <a:t>Data In Transit Viewed</a:t>
            </a:r>
          </a:p>
          <a:p>
            <a:pPr algn="ctr"/>
            <a:r>
              <a:rPr lang="en-US" sz="1000" b="1" dirty="0" smtClean="0">
                <a:solidFill>
                  <a:srgbClr val="000000"/>
                </a:solidFill>
                <a:latin typeface="Trebuchet MS" charset="0"/>
                <a:ea typeface="ＭＳ Ｐゴシック" charset="0"/>
                <a:cs typeface="ＭＳ Ｐゴシック" charset="0"/>
              </a:rPr>
              <a:t>(D)</a:t>
            </a:r>
          </a:p>
        </p:txBody>
      </p:sp>
      <p:cxnSp>
        <p:nvCxnSpPr>
          <p:cNvPr id="42" name="Straight Arrow Connector 21"/>
          <p:cNvCxnSpPr>
            <a:cxnSpLocks noChangeShapeType="1"/>
            <a:stCxn id="29" idx="2"/>
            <a:endCxn id="41" idx="0"/>
          </p:cNvCxnSpPr>
          <p:nvPr/>
        </p:nvCxnSpPr>
        <p:spPr bwMode="auto">
          <a:xfrm>
            <a:off x="5329277" y="5601549"/>
            <a:ext cx="380734" cy="40846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Curved Left Arrow 44"/>
          <p:cNvSpPr/>
          <p:nvPr/>
        </p:nvSpPr>
        <p:spPr>
          <a:xfrm>
            <a:off x="6586646" y="5430365"/>
            <a:ext cx="704849" cy="754912"/>
          </a:xfrm>
          <a:prstGeom prst="curvedLef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7452748" y="5387423"/>
            <a:ext cx="1427614" cy="923330"/>
          </a:xfrm>
          <a:prstGeom prst="rect">
            <a:avLst/>
          </a:prstGeom>
          <a:noFill/>
        </p:spPr>
        <p:txBody>
          <a:bodyPr wrap="square" rtlCol="0">
            <a:spAutoFit/>
          </a:bodyPr>
          <a:lstStyle/>
          <a:p>
            <a:r>
              <a:rPr lang="en-US" i="1" dirty="0" smtClean="0"/>
              <a:t>Effect, Adversary Goal </a:t>
            </a:r>
            <a:endParaRPr lang="en-US" i="1" dirty="0"/>
          </a:p>
        </p:txBody>
      </p:sp>
    </p:spTree>
    <p:extLst>
      <p:ext uri="{BB962C8B-B14F-4D97-AF65-F5344CB8AC3E}">
        <p14:creationId xmlns:p14="http://schemas.microsoft.com/office/powerpoint/2010/main" val="10181994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dirty="0" smtClean="0">
                <a:latin typeface="Calibri" charset="0"/>
                <a:ea typeface="MS PGothic" charset="0"/>
              </a:rPr>
              <a:t>Hands-on Example Step </a:t>
            </a:r>
            <a:r>
              <a:rPr lang="en-US" sz="2800" dirty="0">
                <a:latin typeface="Calibri" charset="0"/>
                <a:ea typeface="MS PGothic" charset="0"/>
              </a:rPr>
              <a:t>1 – Define Purpose of Analysis</a:t>
            </a:r>
          </a:p>
        </p:txBody>
      </p:sp>
      <p:sp>
        <p:nvSpPr>
          <p:cNvPr id="7" name="Content Placeholder 6"/>
          <p:cNvSpPr>
            <a:spLocks noGrp="1"/>
          </p:cNvSpPr>
          <p:nvPr>
            <p:ph idx="1"/>
          </p:nvPr>
        </p:nvSpPr>
        <p:spPr/>
        <p:txBody>
          <a:bodyPr/>
          <a:lstStyle/>
          <a:p>
            <a:pPr>
              <a:buNone/>
            </a:pPr>
            <a:r>
              <a:rPr lang="en-US" b="1" dirty="0" smtClean="0">
                <a:latin typeface="Calibri" charset="0"/>
              </a:rPr>
              <a:t>What kinds of systems can be analyzed?</a:t>
            </a:r>
          </a:p>
          <a:p>
            <a:r>
              <a:rPr lang="en-US" sz="2400" dirty="0" smtClean="0">
                <a:latin typeface="Calibri" charset="0"/>
              </a:rPr>
              <a:t>With the base ontology: Enterprise system architectures that may have:</a:t>
            </a:r>
          </a:p>
          <a:p>
            <a:pPr lvl="1"/>
            <a:r>
              <a:rPr lang="en-US" sz="2400" dirty="0" smtClean="0">
                <a:latin typeface="Calibri" charset="0"/>
              </a:rPr>
              <a:t>Networks hosting cyber and cyber-physical devices</a:t>
            </a:r>
          </a:p>
          <a:p>
            <a:pPr lvl="1"/>
            <a:r>
              <a:rPr lang="en-US" sz="2400" dirty="0" smtClean="0">
                <a:latin typeface="Calibri" charset="0"/>
              </a:rPr>
              <a:t>Applications, data</a:t>
            </a:r>
          </a:p>
          <a:p>
            <a:pPr lvl="1"/>
            <a:r>
              <a:rPr lang="en-US" sz="2400" dirty="0" smtClean="0">
                <a:latin typeface="Calibri" charset="0"/>
              </a:rPr>
              <a:t>Internet connections</a:t>
            </a:r>
          </a:p>
          <a:p>
            <a:pPr lvl="1"/>
            <a:r>
              <a:rPr lang="en-US" sz="2400" dirty="0" smtClean="0">
                <a:latin typeface="Calibri" charset="0"/>
              </a:rPr>
              <a:t>Boundary protections and other common countermeasures</a:t>
            </a:r>
          </a:p>
          <a:p>
            <a:pPr lvl="1"/>
            <a:r>
              <a:rPr lang="en-US" sz="2400" dirty="0" smtClean="0">
                <a:latin typeface="Calibri" charset="0"/>
              </a:rPr>
              <a:t>Design phase or existing</a:t>
            </a:r>
          </a:p>
          <a:p>
            <a:r>
              <a:rPr lang="en-US" sz="2400" dirty="0" smtClean="0">
                <a:latin typeface="Calibri" charset="0"/>
              </a:rPr>
              <a:t>With arbitrary ontology:</a:t>
            </a:r>
          </a:p>
          <a:p>
            <a:pPr lvl="1"/>
            <a:r>
              <a:rPr lang="en-US" sz="2400" dirty="0" smtClean="0">
                <a:latin typeface="Calibri" charset="0"/>
              </a:rPr>
              <a:t>In theory, any system built of components, where attacks are constructed by linking attack steps against components</a:t>
            </a:r>
            <a:r>
              <a:rPr lang="en-US" dirty="0" smtClean="0">
                <a:latin typeface="Calibri" charset="0"/>
              </a:rPr>
              <a:t> </a:t>
            </a:r>
          </a:p>
          <a:p>
            <a:pPr>
              <a:buNone/>
            </a:pPr>
            <a:endParaRPr lang="en-US" dirty="0"/>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8F1811-BD9D-3F47-9E70-0F6E9DD915D6}" type="slidenum">
              <a:rPr lang="en-US">
                <a:solidFill>
                  <a:srgbClr val="898989"/>
                </a:solidFill>
                <a:latin typeface="Calibri" charset="0"/>
              </a:rPr>
              <a:pPr/>
              <a:t>19</a:t>
            </a:fld>
            <a:endParaRPr lang="en-US">
              <a:solidFill>
                <a:srgbClr val="898989"/>
              </a:solidFill>
              <a:latin typeface="Calibri" charset="0"/>
            </a:endParaRPr>
          </a:p>
        </p:txBody>
      </p:sp>
    </p:spTree>
    <p:extLst>
      <p:ext uri="{BB962C8B-B14F-4D97-AF65-F5344CB8AC3E}">
        <p14:creationId xmlns:p14="http://schemas.microsoft.com/office/powerpoint/2010/main" val="31758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pPr eaLnBrk="1" hangingPunct="1"/>
            <a:r>
              <a:rPr lang="en-US" dirty="0">
                <a:latin typeface="Calibri" charset="0"/>
                <a:ea typeface="MS PGothic" charset="0"/>
              </a:rPr>
              <a:t>Agenda</a:t>
            </a:r>
          </a:p>
        </p:txBody>
      </p:sp>
      <p:sp>
        <p:nvSpPr>
          <p:cNvPr id="26626" name="Content Placeholder 2"/>
          <p:cNvSpPr>
            <a:spLocks noGrp="1"/>
          </p:cNvSpPr>
          <p:nvPr>
            <p:ph idx="1"/>
          </p:nvPr>
        </p:nvSpPr>
        <p:spPr>
          <a:xfrm>
            <a:off x="457200" y="1006016"/>
            <a:ext cx="8229600" cy="5219700"/>
          </a:xfrm>
        </p:spPr>
        <p:txBody>
          <a:bodyPr/>
          <a:lstStyle/>
          <a:p>
            <a:pPr eaLnBrk="1" hangingPunct="1"/>
            <a:r>
              <a:rPr lang="en-US" sz="2800" dirty="0">
                <a:latin typeface="Calibri" charset="0"/>
                <a:ea typeface="MS PGothic" charset="0"/>
              </a:rPr>
              <a:t>Registration and Continental Breakfast</a:t>
            </a:r>
            <a:endParaRPr lang="en-US" dirty="0">
              <a:latin typeface="Calibri" charset="0"/>
              <a:ea typeface="MS PGothic" charset="0"/>
            </a:endParaRPr>
          </a:p>
          <a:p>
            <a:pPr eaLnBrk="1" hangingPunct="1"/>
            <a:r>
              <a:rPr lang="en-US" sz="2800" dirty="0">
                <a:latin typeface="Calibri" charset="0"/>
                <a:ea typeface="MS PGothic" charset="0"/>
              </a:rPr>
              <a:t>Welcome</a:t>
            </a:r>
            <a:endParaRPr lang="en-US" dirty="0">
              <a:latin typeface="Calibri" charset="0"/>
              <a:ea typeface="MS PGothic" charset="0"/>
            </a:endParaRPr>
          </a:p>
          <a:p>
            <a:pPr eaLnBrk="1" hangingPunct="1"/>
            <a:r>
              <a:rPr lang="en-US" sz="2800" dirty="0">
                <a:latin typeface="Calibri" charset="0"/>
                <a:ea typeface="MS PGothic" charset="0"/>
              </a:rPr>
              <a:t>Goals</a:t>
            </a:r>
            <a:endParaRPr lang="en-US" dirty="0">
              <a:latin typeface="Calibri" charset="0"/>
              <a:ea typeface="MS PGothic" charset="0"/>
            </a:endParaRPr>
          </a:p>
          <a:p>
            <a:pPr lvl="1" eaLnBrk="1" hangingPunct="1"/>
            <a:r>
              <a:rPr lang="en-US" dirty="0">
                <a:latin typeface="Calibri" charset="0"/>
                <a:ea typeface="MS PGothic" charset="0"/>
              </a:rPr>
              <a:t>Tool</a:t>
            </a:r>
          </a:p>
          <a:p>
            <a:pPr lvl="1" eaLnBrk="1" hangingPunct="1"/>
            <a:r>
              <a:rPr lang="en-US" dirty="0">
                <a:latin typeface="Calibri" charset="0"/>
                <a:ea typeface="MS PGothic" charset="0"/>
              </a:rPr>
              <a:t>Workshop</a:t>
            </a:r>
          </a:p>
          <a:p>
            <a:pPr eaLnBrk="1" hangingPunct="1"/>
            <a:r>
              <a:rPr lang="en-US" sz="2800" dirty="0">
                <a:latin typeface="Calibri" charset="0"/>
                <a:ea typeface="MS PGothic" charset="0"/>
              </a:rPr>
              <a:t>Steps to Use ADVISE Meta</a:t>
            </a:r>
            <a:endParaRPr lang="en-US" dirty="0">
              <a:latin typeface="Calibri" charset="0"/>
              <a:ea typeface="MS PGothic" charset="0"/>
            </a:endParaRPr>
          </a:p>
          <a:p>
            <a:pPr marL="342900" lvl="1" indent="-342900" eaLnBrk="1" hangingPunct="1">
              <a:buFont typeface="Arial" charset="0"/>
              <a:buChar char="•"/>
            </a:pPr>
            <a:r>
              <a:rPr lang="en-US" smtClean="0">
                <a:latin typeface="Calibri" charset="0"/>
                <a:ea typeface="MS PGothic" charset="0"/>
              </a:rPr>
              <a:t>Hands </a:t>
            </a:r>
            <a:r>
              <a:rPr lang="en-US" dirty="0">
                <a:latin typeface="Calibri" charset="0"/>
                <a:ea typeface="MS PGothic" charset="0"/>
              </a:rPr>
              <a:t>on Sessions</a:t>
            </a:r>
          </a:p>
          <a:p>
            <a:pPr eaLnBrk="1" hangingPunct="1"/>
            <a:r>
              <a:rPr lang="en-US" sz="2800" dirty="0">
                <a:latin typeface="Calibri" charset="0"/>
                <a:ea typeface="MS PGothic" charset="0"/>
              </a:rPr>
              <a:t>Advanced</a:t>
            </a:r>
            <a:r>
              <a:rPr lang="en-US" sz="2800">
                <a:latin typeface="Calibri" charset="0"/>
                <a:ea typeface="MS PGothic" charset="0"/>
              </a:rPr>
              <a:t> Ontology: Selected Details and Customization</a:t>
            </a:r>
            <a:endParaRPr lang="en-US" sz="2800" dirty="0">
              <a:latin typeface="Calibri" charset="0"/>
              <a:ea typeface="MS PGothic" charset="0"/>
            </a:endParaRPr>
          </a:p>
          <a:p>
            <a:pPr eaLnBrk="1" hangingPunct="1"/>
            <a:r>
              <a:rPr lang="en-US" sz="2800">
                <a:latin typeface="Calibri" charset="0"/>
                <a:ea typeface="MS PGothic" charset="0"/>
              </a:rPr>
              <a:t>Case </a:t>
            </a:r>
            <a:r>
              <a:rPr lang="en-US" sz="2800" smtClean="0">
                <a:latin typeface="Calibri" charset="0"/>
                <a:ea typeface="MS PGothic" charset="0"/>
              </a:rPr>
              <a:t>Studies</a:t>
            </a:r>
            <a:endParaRPr lang="en-US" dirty="0">
              <a:latin typeface="Calibri" charset="0"/>
              <a:ea typeface="MS PGothic" charset="0"/>
            </a:endParaRPr>
          </a:p>
          <a:p>
            <a:pPr eaLnBrk="1" hangingPunct="1"/>
            <a:r>
              <a:rPr lang="en-US" sz="2800" dirty="0">
                <a:latin typeface="Calibri" charset="0"/>
                <a:ea typeface="MS PGothic" charset="0"/>
              </a:rPr>
              <a:t>Wrap Up</a:t>
            </a:r>
            <a:endParaRPr lang="en-US" dirty="0">
              <a:latin typeface="Calibri" charset="0"/>
              <a:ea typeface="MS PGothic" charset="0"/>
            </a:endParaRPr>
          </a:p>
          <a:p>
            <a:pPr eaLnBrk="1" hangingPunct="1"/>
            <a:endParaRPr lang="en-US" dirty="0">
              <a:latin typeface="Calibri" charset="0"/>
              <a:ea typeface="MS PGothic" charset="0"/>
            </a:endParaRP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2E13E47-4015-3448-8B23-CC69403B08AA}" type="slidenum">
              <a:rPr lang="en-US" sz="1200">
                <a:solidFill>
                  <a:srgbClr val="898989"/>
                </a:solidFill>
                <a:latin typeface="Calibri" charset="0"/>
              </a:rPr>
              <a:pPr/>
              <a:t>2</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Example Enterprise Systems</a:t>
            </a:r>
          </a:p>
        </p:txBody>
      </p:sp>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3D80569-D050-B64C-B532-6969384DD94C}" type="slidenum">
              <a:rPr lang="en-US" sz="1200">
                <a:solidFill>
                  <a:srgbClr val="898989"/>
                </a:solidFill>
                <a:latin typeface="Calibri" charset="0"/>
              </a:rPr>
              <a:pPr/>
              <a:t>20</a:t>
            </a:fld>
            <a:endParaRPr lang="en-US" sz="1200">
              <a:solidFill>
                <a:srgbClr val="898989"/>
              </a:solidFill>
              <a:latin typeface="Calibri" charset="0"/>
            </a:endParaRPr>
          </a:p>
        </p:txBody>
      </p:sp>
      <p:sp>
        <p:nvSpPr>
          <p:cNvPr id="35843" name="Content Placeholder 2"/>
          <p:cNvSpPr>
            <a:spLocks noGrp="1"/>
          </p:cNvSpPr>
          <p:nvPr>
            <p:ph idx="1"/>
          </p:nvPr>
        </p:nvSpPr>
        <p:spPr>
          <a:xfrm>
            <a:off x="596900" y="1136025"/>
            <a:ext cx="8323263" cy="5610225"/>
          </a:xfrm>
        </p:spPr>
        <p:txBody>
          <a:bodyPr/>
          <a:lstStyle/>
          <a:p>
            <a:r>
              <a:rPr lang="en-US" sz="2000" dirty="0">
                <a:latin typeface="Calibri" charset="0"/>
                <a:ea typeface="MS PGothic" charset="0"/>
              </a:rPr>
              <a:t>Architecture to support stock trading</a:t>
            </a:r>
          </a:p>
          <a:p>
            <a:r>
              <a:rPr lang="en-US" sz="2000" dirty="0">
                <a:latin typeface="Calibri" charset="0"/>
                <a:ea typeface="MS PGothic" charset="0"/>
              </a:rPr>
              <a:t>SCADA architecture supporting an electric utility</a:t>
            </a:r>
          </a:p>
          <a:p>
            <a:r>
              <a:rPr lang="en-US" sz="2000" dirty="0">
                <a:latin typeface="Calibri" charset="0"/>
                <a:ea typeface="MS PGothic" charset="0"/>
              </a:rPr>
              <a:t>Control systems in a water treatment plant</a:t>
            </a:r>
          </a:p>
          <a:p>
            <a:r>
              <a:rPr lang="en-US" sz="2000" dirty="0">
                <a:latin typeface="Calibri" charset="0"/>
                <a:ea typeface="MS PGothic" charset="0"/>
              </a:rPr>
              <a:t>Operations and administration systems for a telecommunications provider</a:t>
            </a:r>
          </a:p>
          <a:p>
            <a:r>
              <a:rPr lang="en-US" sz="2000" dirty="0">
                <a:latin typeface="Calibri" charset="0"/>
                <a:ea typeface="MS PGothic" charset="0"/>
              </a:rPr>
              <a:t>911 computer systems architecture</a:t>
            </a:r>
          </a:p>
          <a:p>
            <a:r>
              <a:rPr lang="en-US" sz="2000" dirty="0">
                <a:latin typeface="Calibri" charset="0"/>
                <a:ea typeface="MS PGothic" charset="0"/>
              </a:rPr>
              <a:t>Reactor safety architecture for a nuclear power plant</a:t>
            </a:r>
          </a:p>
          <a:p>
            <a:r>
              <a:rPr lang="en-US" sz="2000" dirty="0">
                <a:latin typeface="Calibri" charset="0"/>
                <a:ea typeface="MS PGothic" charset="0"/>
              </a:rPr>
              <a:t>Systems in a hospital that process patient information </a:t>
            </a:r>
          </a:p>
          <a:p>
            <a:r>
              <a:rPr lang="en-US" sz="2000" dirty="0">
                <a:latin typeface="Calibri" charset="0"/>
                <a:ea typeface="MS PGothic" charset="0"/>
              </a:rPr>
              <a:t>Air traffic or train control systems</a:t>
            </a:r>
          </a:p>
          <a:p>
            <a:r>
              <a:rPr lang="en-US" sz="2000" dirty="0">
                <a:latin typeface="Calibri" charset="0"/>
                <a:ea typeface="MS PGothic" charset="0"/>
              </a:rPr>
              <a:t>Computer infrastructure for a research and development facility</a:t>
            </a:r>
          </a:p>
          <a:p>
            <a:r>
              <a:rPr lang="en-US" sz="2000" dirty="0">
                <a:latin typeface="Calibri" charset="0"/>
                <a:ea typeface="MS PGothic" charset="0"/>
              </a:rPr>
              <a:t>Computer infrastructure for an ISP</a:t>
            </a:r>
            <a:endParaRPr lang="en-US" sz="2400" dirty="0">
              <a:latin typeface="Calibri" charset="0"/>
              <a:ea typeface="MS PGothic" charset="0"/>
            </a:endParaRPr>
          </a:p>
          <a:p>
            <a:endParaRPr lang="en-US" sz="2400" dirty="0">
              <a:latin typeface="Calibri"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latin typeface="Calibri" charset="0"/>
                <a:ea typeface="MS PGothic" charset="0"/>
              </a:rPr>
              <a:t>Step 1 – Define Purpose of </a:t>
            </a:r>
            <a:r>
              <a:rPr lang="en-US" dirty="0" smtClean="0">
                <a:latin typeface="Calibri" charset="0"/>
                <a:ea typeface="MS PGothic" charset="0"/>
              </a:rPr>
              <a:t>Analysis (cont.)</a:t>
            </a:r>
            <a:endParaRPr lang="en-US" dirty="0">
              <a:latin typeface="Calibri" charset="0"/>
              <a:ea typeface="MS PGothic" charset="0"/>
            </a:endParaRPr>
          </a:p>
        </p:txBody>
      </p:sp>
      <p:sp>
        <p:nvSpPr>
          <p:cNvPr id="7" name="Content Placeholder 6"/>
          <p:cNvSpPr>
            <a:spLocks noGrp="1"/>
          </p:cNvSpPr>
          <p:nvPr>
            <p:ph idx="1"/>
          </p:nvPr>
        </p:nvSpPr>
        <p:spPr/>
        <p:txBody>
          <a:bodyPr/>
          <a:lstStyle/>
          <a:p>
            <a:pPr>
              <a:buNone/>
            </a:pPr>
            <a:r>
              <a:rPr lang="en-US" sz="2800" b="1" dirty="0" smtClean="0">
                <a:latin typeface="Calibri" charset="0"/>
                <a:ea typeface="MS PGothic" charset="0"/>
              </a:rPr>
              <a:t>What kinds of questions can be answered?</a:t>
            </a:r>
          </a:p>
          <a:p>
            <a:r>
              <a:rPr lang="en-US" sz="2800" dirty="0" smtClean="0">
                <a:latin typeface="Calibri" charset="0"/>
                <a:ea typeface="MS PGothic" charset="0"/>
              </a:rPr>
              <a:t>How susceptible is a system to cyber attacks?</a:t>
            </a:r>
          </a:p>
          <a:p>
            <a:r>
              <a:rPr lang="en-US" sz="2800" dirty="0" smtClean="0">
                <a:latin typeface="Calibri" charset="0"/>
                <a:ea typeface="MS PGothic" charset="0"/>
              </a:rPr>
              <a:t>What can be done to decrease susceptibility?</a:t>
            </a:r>
          </a:p>
          <a:p>
            <a:pPr>
              <a:buNone/>
            </a:pPr>
            <a:r>
              <a:rPr lang="en-US" sz="2800" b="1" dirty="0" smtClean="0">
                <a:latin typeface="Calibri" charset="0"/>
                <a:ea typeface="MS PGothic" charset="0"/>
              </a:rPr>
              <a:t>Typical examples of analyses</a:t>
            </a:r>
          </a:p>
          <a:p>
            <a:r>
              <a:rPr lang="en-US" sz="2800" dirty="0" smtClean="0">
                <a:latin typeface="Calibri" charset="0"/>
                <a:ea typeface="MS PGothic" charset="0"/>
              </a:rPr>
              <a:t>Which among alternative architectures should be recommended?</a:t>
            </a:r>
          </a:p>
          <a:p>
            <a:r>
              <a:rPr lang="en-US" sz="2800" dirty="0" smtClean="0">
                <a:latin typeface="Calibri" charset="0"/>
                <a:ea typeface="MS PGothic" charset="0"/>
              </a:rPr>
              <a:t>What are security weak points of an architecture?</a:t>
            </a:r>
          </a:p>
          <a:p>
            <a:r>
              <a:rPr lang="en-US" sz="2800" dirty="0" smtClean="0">
                <a:latin typeface="Calibri" charset="0"/>
                <a:ea typeface="MS PGothic" charset="0"/>
              </a:rPr>
              <a:t>Is a proposed countermeasure worthwhile?</a:t>
            </a:r>
          </a:p>
          <a:p>
            <a:r>
              <a:rPr lang="en-US" sz="2800" dirty="0" smtClean="0">
                <a:latin typeface="Calibri" charset="0"/>
                <a:ea typeface="MS PGothic" charset="0"/>
              </a:rPr>
              <a:t>How will proposed functional architecture changes impact security?</a:t>
            </a:r>
          </a:p>
          <a:p>
            <a:pPr lvl="1"/>
            <a:r>
              <a:rPr lang="en-US" sz="2400" dirty="0" smtClean="0">
                <a:latin typeface="Calibri" charset="0"/>
                <a:ea typeface="MS PGothic" charset="0"/>
              </a:rPr>
              <a:t>If security decreases, how can decrease be minimized?</a:t>
            </a:r>
            <a:endParaRPr lang="en-US" sz="2400" dirty="0"/>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8F1811-BD9D-3F47-9E70-0F6E9DD915D6}" type="slidenum">
              <a:rPr lang="en-US">
                <a:solidFill>
                  <a:srgbClr val="898989"/>
                </a:solidFill>
                <a:latin typeface="Calibri" charset="0"/>
              </a:rPr>
              <a:pPr/>
              <a:t>21</a:t>
            </a:fld>
            <a:endParaRPr lang="en-US">
              <a:solidFill>
                <a:srgbClr val="898989"/>
              </a:solidFill>
              <a:latin typeface="Calibri" charset="0"/>
            </a:endParaRPr>
          </a:p>
        </p:txBody>
      </p:sp>
    </p:spTree>
    <p:extLst>
      <p:ext uri="{BB962C8B-B14F-4D97-AF65-F5344CB8AC3E}">
        <p14:creationId xmlns:p14="http://schemas.microsoft.com/office/powerpoint/2010/main" val="31758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488950"/>
            <a:ext cx="8229600" cy="503238"/>
          </a:xfrm>
        </p:spPr>
        <p:txBody>
          <a:bodyPr/>
          <a:lstStyle/>
          <a:p>
            <a:pPr eaLnBrk="1" hangingPunct="1"/>
            <a:r>
              <a:rPr lang="en-US" sz="2400" dirty="0" smtClean="0">
                <a:latin typeface="Calibri" charset="0"/>
                <a:ea typeface="MS PGothic" charset="0"/>
              </a:rPr>
              <a:t>Step 1 – Define Purpose of Analysis – Small SCADA Networks</a:t>
            </a:r>
            <a:endParaRPr lang="en-US" sz="2400" dirty="0">
              <a:latin typeface="Calibri" charset="0"/>
              <a:ea typeface="MS PGothic" charset="0"/>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AB8C268-FF8D-104B-B9A3-D8CBC9ECAC25}" type="slidenum">
              <a:rPr lang="en-US" sz="1200">
                <a:solidFill>
                  <a:srgbClr val="898989"/>
                </a:solidFill>
                <a:latin typeface="Calibri" charset="0"/>
              </a:rPr>
              <a:pPr/>
              <a:t>22</a:t>
            </a:fld>
            <a:endParaRPr lang="en-US" sz="1200">
              <a:solidFill>
                <a:srgbClr val="898989"/>
              </a:solidFill>
              <a:latin typeface="Calibri" charset="0"/>
            </a:endParaRPr>
          </a:p>
        </p:txBody>
      </p:sp>
      <p:sp>
        <p:nvSpPr>
          <p:cNvPr id="21" name="TextBox 20"/>
          <p:cNvSpPr txBox="1"/>
          <p:nvPr/>
        </p:nvSpPr>
        <p:spPr>
          <a:xfrm>
            <a:off x="667512" y="5059482"/>
            <a:ext cx="8375904" cy="1661993"/>
          </a:xfrm>
          <a:prstGeom prst="rect">
            <a:avLst/>
          </a:prstGeom>
          <a:noFill/>
        </p:spPr>
        <p:txBody>
          <a:bodyPr wrap="square" rtlCol="0">
            <a:spAutoFit/>
          </a:bodyPr>
          <a:lstStyle/>
          <a:p>
            <a:pPr>
              <a:buFont typeface="Arial" pitchFamily="34" charset="0"/>
              <a:buChar char="•"/>
            </a:pPr>
            <a:r>
              <a:rPr lang="en-US" sz="1400" dirty="0" smtClean="0"/>
              <a:t>Predicted electricity demand data stored on the SCADA LAN is found on the desk of an engineer not authorized to view this data. This data can be sold to competing electricity vendors to aid in their pricing.</a:t>
            </a:r>
          </a:p>
          <a:p>
            <a:pPr>
              <a:buFont typeface="Arial" pitchFamily="34" charset="0"/>
              <a:buChar char="•"/>
            </a:pPr>
            <a:r>
              <a:rPr lang="en-US" sz="1400" dirty="0" smtClean="0"/>
              <a:t>How could the engineer even gain access </a:t>
            </a:r>
            <a:r>
              <a:rPr lang="en-US" sz="1400" smtClean="0"/>
              <a:t>to the SCADA LAN?</a:t>
            </a:r>
            <a:endParaRPr lang="en-US" sz="1400" dirty="0" smtClean="0"/>
          </a:p>
          <a:p>
            <a:pPr>
              <a:buFont typeface="Arial" pitchFamily="34" charset="0"/>
              <a:buChar char="•"/>
            </a:pPr>
            <a:r>
              <a:rPr lang="en-US" sz="1400" dirty="0" smtClean="0"/>
              <a:t>The engineer has physical access to all networks shown and to the HMI, and is an authorized user of the engineering workstation.</a:t>
            </a:r>
          </a:p>
          <a:p>
            <a:pPr>
              <a:buFont typeface="Arial" pitchFamily="34" charset="0"/>
              <a:buChar char="•"/>
            </a:pPr>
            <a:r>
              <a:rPr lang="en-US" sz="1400" dirty="0" smtClean="0"/>
              <a:t>What changes to the architecture would make this less likely to happen again?</a:t>
            </a:r>
          </a:p>
          <a:p>
            <a:endParaRPr lang="en-US" dirty="0"/>
          </a:p>
        </p:txBody>
      </p:sp>
      <p:grpSp>
        <p:nvGrpSpPr>
          <p:cNvPr id="22" name="Group 21"/>
          <p:cNvGrpSpPr/>
          <p:nvPr/>
        </p:nvGrpSpPr>
        <p:grpSpPr>
          <a:xfrm>
            <a:off x="776436" y="1359487"/>
            <a:ext cx="5443909" cy="3358091"/>
            <a:chOff x="1109291" y="1315940"/>
            <a:chExt cx="5443909" cy="3358091"/>
          </a:xfrm>
        </p:grpSpPr>
        <p:sp>
          <p:nvSpPr>
            <p:cNvPr id="23" name="Cloud 22"/>
            <p:cNvSpPr/>
            <p:nvPr/>
          </p:nvSpPr>
          <p:spPr>
            <a:xfrm>
              <a:off x="1109291" y="1315940"/>
              <a:ext cx="2165030" cy="1354194"/>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Corporate</a:t>
              </a:r>
            </a:p>
            <a:p>
              <a:pPr algn="ctr"/>
              <a:r>
                <a:rPr lang="en-US" dirty="0" smtClean="0">
                  <a:solidFill>
                    <a:srgbClr val="000000"/>
                  </a:solidFill>
                </a:rPr>
                <a:t>Network</a:t>
              </a:r>
            </a:p>
          </p:txBody>
        </p:sp>
        <p:sp>
          <p:nvSpPr>
            <p:cNvPr id="24" name="Cloud 23"/>
            <p:cNvSpPr/>
            <p:nvPr/>
          </p:nvSpPr>
          <p:spPr>
            <a:xfrm>
              <a:off x="4388170" y="1315940"/>
              <a:ext cx="2165030" cy="1354194"/>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000000"/>
                  </a:solidFill>
                </a:rPr>
                <a:t>Engineering</a:t>
              </a:r>
            </a:p>
            <a:p>
              <a:pPr algn="ctr"/>
              <a:r>
                <a:rPr lang="en-US" dirty="0" smtClean="0">
                  <a:solidFill>
                    <a:srgbClr val="000000"/>
                  </a:solidFill>
                </a:rPr>
                <a:t>Network</a:t>
              </a:r>
            </a:p>
          </p:txBody>
        </p:sp>
        <p:sp>
          <p:nvSpPr>
            <p:cNvPr id="25" name="Cloud 24"/>
            <p:cNvSpPr/>
            <p:nvPr/>
          </p:nvSpPr>
          <p:spPr>
            <a:xfrm>
              <a:off x="2868250" y="3319837"/>
              <a:ext cx="2165030" cy="1354194"/>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0000"/>
                  </a:solidFill>
                </a:rPr>
                <a:t>SCADA</a:t>
              </a:r>
            </a:p>
            <a:p>
              <a:pPr algn="ctr"/>
              <a:r>
                <a:rPr lang="en-US" dirty="0" smtClean="0">
                  <a:solidFill>
                    <a:srgbClr val="000000"/>
                  </a:solidFill>
                </a:rPr>
                <a:t>Network</a:t>
              </a:r>
            </a:p>
          </p:txBody>
        </p:sp>
        <p:pic>
          <p:nvPicPr>
            <p:cNvPr id="26" name="Picture 25" descr="firewall-clipart-firew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321" y="1410767"/>
              <a:ext cx="1259367" cy="1259367"/>
            </a:xfrm>
            <a:prstGeom prst="rect">
              <a:avLst/>
            </a:prstGeom>
          </p:spPr>
        </p:pic>
        <p:pic>
          <p:nvPicPr>
            <p:cNvPr id="27" name="Picture 26" descr="firewall-clipart-firew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19" y="2407345"/>
              <a:ext cx="1259367" cy="1259367"/>
            </a:xfrm>
            <a:prstGeom prst="rect">
              <a:avLst/>
            </a:prstGeom>
          </p:spPr>
        </p:pic>
        <p:pic>
          <p:nvPicPr>
            <p:cNvPr id="28" name="Picture 27" descr="firewall-clipart-firew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204" y="2407345"/>
              <a:ext cx="1259367" cy="1259367"/>
            </a:xfrm>
            <a:prstGeom prst="rect">
              <a:avLst/>
            </a:prstGeom>
          </p:spPr>
        </p:pic>
      </p:grpSp>
      <p:sp>
        <p:nvSpPr>
          <p:cNvPr id="29" name="Oval 28"/>
          <p:cNvSpPr/>
          <p:nvPr/>
        </p:nvSpPr>
        <p:spPr>
          <a:xfrm>
            <a:off x="5663421" y="1661815"/>
            <a:ext cx="167315" cy="1673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117175" y="4268795"/>
            <a:ext cx="167315" cy="1673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4284490" y="4004221"/>
            <a:ext cx="1118226" cy="348232"/>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02716" y="3819555"/>
            <a:ext cx="584002" cy="369332"/>
          </a:xfrm>
          <a:prstGeom prst="rect">
            <a:avLst/>
          </a:prstGeom>
          <a:noFill/>
        </p:spPr>
        <p:txBody>
          <a:bodyPr wrap="none" rtlCol="0">
            <a:spAutoFit/>
          </a:bodyPr>
          <a:lstStyle/>
          <a:p>
            <a:r>
              <a:rPr lang="en-US" dirty="0" smtClean="0">
                <a:latin typeface="+mn-lt"/>
              </a:rPr>
              <a:t>HMI</a:t>
            </a:r>
            <a:endParaRPr lang="en-US" dirty="0">
              <a:latin typeface="+mn-lt"/>
            </a:endParaRPr>
          </a:p>
        </p:txBody>
      </p:sp>
      <p:cxnSp>
        <p:nvCxnSpPr>
          <p:cNvPr id="33" name="Straight Connector 32"/>
          <p:cNvCxnSpPr>
            <a:stCxn id="29" idx="6"/>
          </p:cNvCxnSpPr>
          <p:nvPr/>
        </p:nvCxnSpPr>
        <p:spPr>
          <a:xfrm flipV="1">
            <a:off x="5830736" y="1359487"/>
            <a:ext cx="1118226" cy="385986"/>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907278" y="1036321"/>
            <a:ext cx="1346943" cy="646331"/>
          </a:xfrm>
          <a:prstGeom prst="rect">
            <a:avLst/>
          </a:prstGeom>
          <a:noFill/>
        </p:spPr>
        <p:txBody>
          <a:bodyPr wrap="none" rtlCol="0">
            <a:spAutoFit/>
          </a:bodyPr>
          <a:lstStyle/>
          <a:p>
            <a:pPr algn="ctr"/>
            <a:r>
              <a:rPr lang="en-US" dirty="0" smtClean="0">
                <a:latin typeface="+mn-lt"/>
              </a:rPr>
              <a:t>Engineering</a:t>
            </a:r>
          </a:p>
          <a:p>
            <a:pPr algn="ctr"/>
            <a:r>
              <a:rPr lang="en-US" dirty="0" smtClean="0">
                <a:latin typeface="+mn-lt"/>
              </a:rPr>
              <a:t>Workstation</a:t>
            </a: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488950"/>
            <a:ext cx="8229600" cy="503238"/>
          </a:xfrm>
        </p:spPr>
        <p:txBody>
          <a:bodyPr/>
          <a:lstStyle/>
          <a:p>
            <a:pPr eaLnBrk="1" hangingPunct="1"/>
            <a:r>
              <a:rPr lang="en-US" sz="3200">
                <a:latin typeface="Calibri" charset="0"/>
                <a:ea typeface="MS PGothic" charset="0"/>
              </a:rPr>
              <a:t>Step 1 – Define Purpose of Analysis - Feedback</a:t>
            </a:r>
          </a:p>
        </p:txBody>
      </p:sp>
      <p:sp>
        <p:nvSpPr>
          <p:cNvPr id="37890" name="Content Placeholder 2"/>
          <p:cNvSpPr>
            <a:spLocks noGrp="1"/>
          </p:cNvSpPr>
          <p:nvPr>
            <p:ph idx="1"/>
          </p:nvPr>
        </p:nvSpPr>
        <p:spPr>
          <a:xfrm>
            <a:off x="457200" y="1136650"/>
            <a:ext cx="8229600" cy="5219700"/>
          </a:xfrm>
        </p:spPr>
        <p:txBody>
          <a:bodyPr/>
          <a:lstStyle/>
          <a:p>
            <a:r>
              <a:rPr lang="en-US" sz="2400" dirty="0">
                <a:latin typeface="Calibri" charset="0"/>
                <a:ea typeface="MS PGothic" charset="0"/>
              </a:rPr>
              <a:t>Open questions/discussion on Step 1</a:t>
            </a:r>
          </a:p>
          <a:p>
            <a:r>
              <a:rPr lang="en-US" sz="2400" dirty="0" smtClean="0">
                <a:latin typeface="Calibri" charset="0"/>
                <a:ea typeface="MS PGothic" charset="0"/>
              </a:rPr>
              <a:t>Questions </a:t>
            </a:r>
            <a:r>
              <a:rPr lang="en-US" sz="2400" dirty="0">
                <a:latin typeface="Calibri" charset="0"/>
                <a:ea typeface="MS PGothic" charset="0"/>
              </a:rPr>
              <a:t>for group:</a:t>
            </a:r>
          </a:p>
          <a:p>
            <a:pPr lvl="1"/>
            <a:r>
              <a:rPr lang="en-US" sz="2000" dirty="0">
                <a:latin typeface="Calibri" charset="0"/>
                <a:ea typeface="MS PGothic" charset="0"/>
              </a:rPr>
              <a:t>What are some typical security architecture decisions for which rationale is hard to come by?</a:t>
            </a:r>
          </a:p>
          <a:p>
            <a:pPr lvl="1"/>
            <a:r>
              <a:rPr lang="en-US" sz="2000" dirty="0">
                <a:latin typeface="Calibri" charset="0"/>
                <a:ea typeface="MS PGothic" charset="0"/>
              </a:rPr>
              <a:t>Are there specific systems that don’t fall under enterprise systems, but that might benefit from this type of analysis?</a:t>
            </a:r>
            <a:endParaRPr lang="en-US" dirty="0">
              <a:latin typeface="Calibri" charset="0"/>
              <a:ea typeface="MS PGothic" charset="0"/>
            </a:endParaRPr>
          </a:p>
          <a:p>
            <a:pPr eaLnBrk="1" hangingPunct="1"/>
            <a:endParaRPr lang="en-US" dirty="0">
              <a:latin typeface="Calibri" charset="0"/>
              <a:ea typeface="MS PGothic" charset="0"/>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AB8C268-FF8D-104B-B9A3-D8CBC9ECAC25}" type="slidenum">
              <a:rPr lang="en-US" sz="1200">
                <a:solidFill>
                  <a:srgbClr val="898989"/>
                </a:solidFill>
                <a:latin typeface="Calibri" charset="0"/>
              </a:rPr>
              <a:pPr/>
              <a:t>23</a:t>
            </a:fld>
            <a:endParaRPr lang="en-US" sz="1200">
              <a:solidFill>
                <a:srgbClr val="898989"/>
              </a:solidFill>
              <a:latin typeface="Calibri" charset="0"/>
            </a:endParaRPr>
          </a:p>
        </p:txBody>
      </p:sp>
    </p:spTree>
    <p:extLst>
      <p:ext uri="{BB962C8B-B14F-4D97-AF65-F5344CB8AC3E}">
        <p14:creationId xmlns:p14="http://schemas.microsoft.com/office/powerpoint/2010/main" val="12966688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Select the Projects tab.</a:t>
            </a:r>
          </a:p>
          <a:p>
            <a:pPr marL="457200" indent="-457200">
              <a:buFont typeface="+mj-lt"/>
              <a:buAutoNum type="arabicPeriod"/>
            </a:pPr>
            <a:r>
              <a:rPr lang="en-US" sz="2000" dirty="0" smtClean="0">
                <a:latin typeface="Calibri" charset="0"/>
                <a:ea typeface="MS PGothic" charset="0"/>
              </a:rPr>
              <a:t>Right click Open Projects and select New Project</a:t>
            </a:r>
            <a:r>
              <a:rPr lang="is-IS" sz="2000" dirty="0" smtClean="0">
                <a:latin typeface="Calibri" charset="0"/>
                <a:ea typeface="MS PGothic" charset="0"/>
              </a:rPr>
              <a:t>…</a:t>
            </a:r>
          </a:p>
          <a:p>
            <a:pPr marL="457200" indent="-457200">
              <a:buFont typeface="+mj-lt"/>
              <a:buAutoNum type="arabicPeriod"/>
            </a:pPr>
            <a:r>
              <a:rPr lang="is-IS" sz="2000" dirty="0" smtClean="0">
                <a:latin typeface="Calibri" charset="0"/>
                <a:ea typeface="MS PGothic" charset="0"/>
              </a:rPr>
              <a:t>Name the project </a:t>
            </a:r>
            <a:r>
              <a:rPr lang="is-IS" sz="2000" b="1" dirty="0" smtClean="0">
                <a:latin typeface="Calibri" charset="0"/>
                <a:ea typeface="MS PGothic" charset="0"/>
              </a:rPr>
              <a:t>ADVISEMetaTutorial</a:t>
            </a:r>
            <a:r>
              <a:rPr lang="is-IS" sz="2000" dirty="0" smtClean="0">
                <a:latin typeface="Calibri" charset="0"/>
                <a:ea typeface="MS PGothic" charset="0"/>
              </a:rPr>
              <a:t> and click Finish</a:t>
            </a: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24</a:t>
            </a:fld>
            <a:endParaRPr lang="en-US" sz="1200">
              <a:solidFill>
                <a:srgbClr val="898989"/>
              </a:solidFill>
            </a:endParaRPr>
          </a:p>
        </p:txBody>
      </p:sp>
      <p:pic>
        <p:nvPicPr>
          <p:cNvPr id="4" name="Picture 3" descr="Screen Shot 2016-08-01 at 4.2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986"/>
            <a:ext cx="9144000" cy="4430148"/>
          </a:xfrm>
          <a:prstGeom prst="rect">
            <a:avLst/>
          </a:prstGeom>
        </p:spPr>
      </p:pic>
    </p:spTree>
    <p:extLst>
      <p:ext uri="{BB962C8B-B14F-4D97-AF65-F5344CB8AC3E}">
        <p14:creationId xmlns:p14="http://schemas.microsoft.com/office/powerpoint/2010/main" val="30351170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Right click the </a:t>
            </a:r>
            <a:r>
              <a:rPr lang="en-US" sz="2000" dirty="0" err="1" smtClean="0">
                <a:latin typeface="Calibri" charset="0"/>
                <a:ea typeface="MS PGothic" charset="0"/>
              </a:rPr>
              <a:t>ADVISEMetaTutorial</a:t>
            </a:r>
            <a:r>
              <a:rPr lang="en-US" sz="2000" dirty="0" smtClean="0">
                <a:latin typeface="Calibri" charset="0"/>
                <a:ea typeface="MS PGothic" charset="0"/>
              </a:rPr>
              <a:t> project, select Properties</a:t>
            </a:r>
            <a:r>
              <a:rPr lang="is-IS" sz="2000" dirty="0" smtClean="0">
                <a:latin typeface="Calibri" charset="0"/>
                <a:ea typeface="MS PGothic" charset="0"/>
              </a:rPr>
              <a:t>…</a:t>
            </a:r>
            <a:endParaRPr lang="en-US" sz="2000" dirty="0" smtClean="0">
              <a:latin typeface="Calibri" charset="0"/>
              <a:ea typeface="MS PGothic" charset="0"/>
            </a:endParaRPr>
          </a:p>
          <a:p>
            <a:pPr marL="457200" indent="-457200">
              <a:buFont typeface="+mj-lt"/>
              <a:buAutoNum type="arabicPeriod"/>
            </a:pPr>
            <a:r>
              <a:rPr lang="en-US" sz="2000" dirty="0" smtClean="0">
                <a:latin typeface="Calibri" charset="0"/>
                <a:ea typeface="MS PGothic" charset="0"/>
              </a:rPr>
              <a:t>Add a global variable called </a:t>
            </a:r>
            <a:r>
              <a:rPr lang="en-US" sz="2000" b="1" dirty="0" err="1" smtClean="0">
                <a:latin typeface="Calibri" charset="0"/>
                <a:ea typeface="MS PGothic" charset="0"/>
              </a:rPr>
              <a:t>userAuthStrength</a:t>
            </a:r>
            <a:r>
              <a:rPr lang="en-US" sz="2000" dirty="0" smtClean="0">
                <a:latin typeface="Calibri" charset="0"/>
                <a:ea typeface="MS PGothic" charset="0"/>
              </a:rPr>
              <a:t> with type </a:t>
            </a:r>
            <a:r>
              <a:rPr lang="en-US" sz="2000" b="1" dirty="0" smtClean="0">
                <a:latin typeface="Calibri" charset="0"/>
                <a:ea typeface="MS PGothic" charset="0"/>
              </a:rPr>
              <a:t>Short</a:t>
            </a:r>
            <a:r>
              <a:rPr lang="en-US" sz="2000" dirty="0" smtClean="0">
                <a:latin typeface="Calibri" charset="0"/>
                <a:ea typeface="MS PGothic" charset="0"/>
              </a:rPr>
              <a:t>.</a:t>
            </a:r>
            <a:endParaRPr lang="is-IS" sz="2000" dirty="0" smtClean="0">
              <a:latin typeface="Calibri" charset="0"/>
              <a:ea typeface="MS PGothic" charset="0"/>
            </a:endParaRPr>
          </a:p>
          <a:p>
            <a:pPr marL="457200" indent="-457200">
              <a:buFont typeface="+mj-lt"/>
              <a:buAutoNum type="arabicPeriod"/>
            </a:pPr>
            <a:r>
              <a:rPr lang="is-IS" sz="2000" dirty="0" smtClean="0">
                <a:latin typeface="Calibri" charset="0"/>
                <a:ea typeface="MS PGothic" charset="0"/>
              </a:rPr>
              <a:t>Add a global variable called </a:t>
            </a:r>
            <a:r>
              <a:rPr lang="is-IS" sz="2000" b="1" dirty="0" smtClean="0">
                <a:latin typeface="Calibri" charset="0"/>
                <a:ea typeface="MS PGothic" charset="0"/>
              </a:rPr>
              <a:t>userAuthType</a:t>
            </a:r>
            <a:r>
              <a:rPr lang="is-IS" sz="2000" dirty="0" smtClean="0">
                <a:latin typeface="Calibri" charset="0"/>
                <a:ea typeface="MS PGothic" charset="0"/>
              </a:rPr>
              <a:t> with type </a:t>
            </a:r>
            <a:r>
              <a:rPr lang="is-IS" sz="2000" b="1" dirty="0" smtClean="0">
                <a:latin typeface="Calibri" charset="0"/>
                <a:ea typeface="MS PGothic" charset="0"/>
              </a:rPr>
              <a:t>Character</a:t>
            </a:r>
            <a:r>
              <a:rPr lang="is-IS" sz="2000" dirty="0" smtClean="0">
                <a:latin typeface="Calibri" charset="0"/>
                <a:ea typeface="MS PGothic" charset="0"/>
              </a:rPr>
              <a:t>.</a:t>
            </a:r>
          </a:p>
          <a:p>
            <a:pPr marL="457200" indent="-457200">
              <a:buFont typeface="+mj-lt"/>
              <a:buAutoNum type="arabicPeriod"/>
            </a:pPr>
            <a:r>
              <a:rPr lang="is-IS" sz="2000" dirty="0" smtClean="0">
                <a:latin typeface="Calibri" charset="0"/>
                <a:ea typeface="MS PGothic" charset="0"/>
              </a:rPr>
              <a:t>Click OK</a:t>
            </a: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25</a:t>
            </a:fld>
            <a:endParaRPr lang="en-US" sz="1200">
              <a:solidFill>
                <a:srgbClr val="898989"/>
              </a:solidFill>
            </a:endParaRPr>
          </a:p>
        </p:txBody>
      </p:sp>
      <p:pic>
        <p:nvPicPr>
          <p:cNvPr id="2" name="Picture 1" descr="Screen Shot 2016-08-15 at 8.04.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560" y="2151857"/>
            <a:ext cx="7328325" cy="4989210"/>
          </a:xfrm>
          <a:prstGeom prst="rect">
            <a:avLst/>
          </a:prstGeom>
        </p:spPr>
      </p:pic>
    </p:spTree>
    <p:extLst>
      <p:ext uri="{BB962C8B-B14F-4D97-AF65-F5344CB8AC3E}">
        <p14:creationId xmlns:p14="http://schemas.microsoft.com/office/powerpoint/2010/main" val="40054575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Right click the </a:t>
            </a:r>
            <a:r>
              <a:rPr lang="en-US" sz="2000" dirty="0" err="1" smtClean="0">
                <a:latin typeface="Calibri" charset="0"/>
                <a:ea typeface="MS PGothic" charset="0"/>
              </a:rPr>
              <a:t>ADVISEMetaTutorial</a:t>
            </a:r>
            <a:r>
              <a:rPr lang="en-US" sz="2000" dirty="0" smtClean="0">
                <a:latin typeface="Calibri" charset="0"/>
                <a:ea typeface="MS PGothic" charset="0"/>
              </a:rPr>
              <a:t> project, select New</a:t>
            </a:r>
            <a:r>
              <a:rPr lang="is-IS" sz="2000" dirty="0" smtClean="0">
                <a:latin typeface="Calibri" charset="0"/>
                <a:ea typeface="MS PGothic" charset="0"/>
              </a:rPr>
              <a:t>…</a:t>
            </a:r>
            <a:endParaRPr lang="en-US" sz="2000" dirty="0" smtClean="0">
              <a:latin typeface="Calibri" charset="0"/>
              <a:ea typeface="MS PGothic" charset="0"/>
            </a:endParaRPr>
          </a:p>
          <a:p>
            <a:pPr marL="457200" indent="-457200">
              <a:buFont typeface="+mj-lt"/>
              <a:buAutoNum type="arabicPeriod"/>
            </a:pPr>
            <a:r>
              <a:rPr lang="en-US" sz="2000" dirty="0" smtClean="0">
                <a:latin typeface="Calibri" charset="0"/>
                <a:ea typeface="MS PGothic" charset="0"/>
              </a:rPr>
              <a:t>Select </a:t>
            </a:r>
            <a:r>
              <a:rPr lang="en-US" sz="2000" b="1" dirty="0" smtClean="0">
                <a:latin typeface="Calibri" charset="0"/>
                <a:ea typeface="MS PGothic" charset="0"/>
              </a:rPr>
              <a:t>Atomic</a:t>
            </a:r>
            <a:r>
              <a:rPr lang="en-US" sz="2000" dirty="0" smtClean="0">
                <a:latin typeface="Calibri" charset="0"/>
                <a:ea typeface="MS PGothic" charset="0"/>
              </a:rPr>
              <a:t> in the bottom pane and click Next.</a:t>
            </a:r>
            <a:endParaRPr lang="is-IS" sz="2000" dirty="0" smtClean="0">
              <a:latin typeface="Calibri" charset="0"/>
              <a:ea typeface="MS PGothic" charset="0"/>
            </a:endParaRPr>
          </a:p>
          <a:p>
            <a:pPr marL="457200" indent="-457200">
              <a:buFont typeface="+mj-lt"/>
              <a:buAutoNum type="arabicPeriod"/>
            </a:pPr>
            <a:r>
              <a:rPr lang="is-IS" sz="2000" dirty="0" smtClean="0">
                <a:latin typeface="Calibri" charset="0"/>
                <a:ea typeface="MS PGothic" charset="0"/>
              </a:rPr>
              <a:t>Select </a:t>
            </a:r>
            <a:r>
              <a:rPr lang="is-IS" sz="2000" b="1" dirty="0" smtClean="0">
                <a:latin typeface="Calibri" charset="0"/>
                <a:ea typeface="MS PGothic" charset="0"/>
              </a:rPr>
              <a:t>ADVISE Meta Model</a:t>
            </a:r>
            <a:r>
              <a:rPr lang="is-IS" sz="2000" dirty="0" smtClean="0">
                <a:latin typeface="Calibri" charset="0"/>
                <a:ea typeface="MS PGothic" charset="0"/>
              </a:rPr>
              <a:t> in the list.</a:t>
            </a:r>
          </a:p>
          <a:p>
            <a:pPr marL="457200" indent="-457200">
              <a:buFont typeface="+mj-lt"/>
              <a:buAutoNum type="arabicPeriod"/>
            </a:pPr>
            <a:r>
              <a:rPr lang="is-IS" sz="2000" dirty="0" smtClean="0">
                <a:latin typeface="Calibri" charset="0"/>
                <a:ea typeface="MS PGothic" charset="0"/>
              </a:rPr>
              <a:t>Enter the name </a:t>
            </a:r>
            <a:r>
              <a:rPr lang="is-IS" sz="2000" b="1" dirty="0" smtClean="0">
                <a:latin typeface="Calibri" charset="0"/>
                <a:ea typeface="MS PGothic" charset="0"/>
              </a:rPr>
              <a:t>MetaModel</a:t>
            </a:r>
            <a:r>
              <a:rPr lang="is-IS" sz="2000" dirty="0">
                <a:latin typeface="Calibri" charset="0"/>
                <a:ea typeface="MS PGothic" charset="0"/>
              </a:rPr>
              <a:t> </a:t>
            </a:r>
            <a:r>
              <a:rPr lang="is-IS" sz="2000" dirty="0" smtClean="0">
                <a:latin typeface="Calibri" charset="0"/>
                <a:ea typeface="MS PGothic" charset="0"/>
              </a:rPr>
              <a:t>and click Finish.</a:t>
            </a: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26</a:t>
            </a:fld>
            <a:endParaRPr lang="en-US" sz="1200">
              <a:solidFill>
                <a:srgbClr val="898989"/>
              </a:solidFill>
            </a:endParaRPr>
          </a:p>
        </p:txBody>
      </p:sp>
      <p:pic>
        <p:nvPicPr>
          <p:cNvPr id="3" name="Picture 2" descr="Screen Shot 2016-08-15 at 8.12.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2" y="2444355"/>
            <a:ext cx="6987537" cy="5156853"/>
          </a:xfrm>
          <a:prstGeom prst="rect">
            <a:avLst/>
          </a:prstGeom>
        </p:spPr>
      </p:pic>
    </p:spTree>
    <p:extLst>
      <p:ext uri="{BB962C8B-B14F-4D97-AF65-F5344CB8AC3E}">
        <p14:creationId xmlns:p14="http://schemas.microsoft.com/office/powerpoint/2010/main" val="38107716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Model Systems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01" y="992621"/>
            <a:ext cx="9069299" cy="5806962"/>
          </a:xfrm>
        </p:spPr>
      </p:pic>
      <p:sp>
        <p:nvSpPr>
          <p:cNvPr id="4" name="Slide Number Placeholder 3"/>
          <p:cNvSpPr>
            <a:spLocks noGrp="1"/>
          </p:cNvSpPr>
          <p:nvPr>
            <p:ph type="sldNum" sz="quarter" idx="12"/>
          </p:nvPr>
        </p:nvSpPr>
        <p:spPr/>
        <p:txBody>
          <a:bodyPr/>
          <a:lstStyle/>
          <a:p>
            <a:pPr>
              <a:defRPr/>
            </a:pPr>
            <a:fld id="{D91F2A37-C310-2742-BF6D-FB9EB2B485A1}" type="slidenum">
              <a:rPr lang="en-US" smtClean="0"/>
              <a:pPr>
                <a:defRPr/>
              </a:pPr>
              <a:t>27</a:t>
            </a:fld>
            <a:endParaRPr lang="en-US"/>
          </a:p>
        </p:txBody>
      </p:sp>
    </p:spTree>
    <p:extLst>
      <p:ext uri="{BB962C8B-B14F-4D97-AF65-F5344CB8AC3E}">
        <p14:creationId xmlns:p14="http://schemas.microsoft.com/office/powerpoint/2010/main" val="19642594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16386" name="Content Placeholder 2"/>
          <p:cNvSpPr>
            <a:spLocks noGrp="1"/>
          </p:cNvSpPr>
          <p:nvPr>
            <p:ph idx="1"/>
          </p:nvPr>
        </p:nvSpPr>
        <p:spPr>
          <a:xfrm>
            <a:off x="457200" y="1136650"/>
            <a:ext cx="8229600" cy="5219700"/>
          </a:xfrm>
        </p:spPr>
        <p:txBody>
          <a:bodyPr/>
          <a:lstStyle/>
          <a:p>
            <a:r>
              <a:rPr lang="en-US" sz="2000" dirty="0" smtClean="0">
                <a:latin typeface="Calibri" charset="0"/>
                <a:ea typeface="MS PGothic" charset="0"/>
              </a:rPr>
              <a:t>Component</a:t>
            </a:r>
            <a:endParaRPr lang="en-US" sz="2000" dirty="0">
              <a:latin typeface="Calibri" charset="0"/>
              <a:ea typeface="MS PGothic" charset="0"/>
            </a:endParaRPr>
          </a:p>
          <a:p>
            <a:pPr lvl="1"/>
            <a:r>
              <a:rPr lang="en-US" sz="1600" dirty="0" smtClean="0">
                <a:latin typeface="Calibri" charset="0"/>
                <a:ea typeface="MS PGothic" charset="0"/>
              </a:rPr>
              <a:t>Part </a:t>
            </a:r>
            <a:r>
              <a:rPr lang="en-US" sz="1600" dirty="0">
                <a:latin typeface="Calibri" charset="0"/>
                <a:ea typeface="MS PGothic" charset="0"/>
              </a:rPr>
              <a:t>or element of the </a:t>
            </a:r>
            <a:r>
              <a:rPr lang="en-US" sz="1600" dirty="0" smtClean="0">
                <a:latin typeface="Calibri" charset="0"/>
                <a:ea typeface="MS PGothic" charset="0"/>
              </a:rPr>
              <a:t>system</a:t>
            </a:r>
            <a:endParaRPr lang="en-US" sz="1600" dirty="0">
              <a:latin typeface="Calibri" charset="0"/>
              <a:ea typeface="MS PGothic" charset="0"/>
            </a:endParaRPr>
          </a:p>
          <a:p>
            <a:pPr lvl="1"/>
            <a:r>
              <a:rPr lang="en-US" sz="1600" dirty="0" smtClean="0">
                <a:latin typeface="Calibri" charset="0"/>
                <a:ea typeface="MS PGothic" charset="0"/>
              </a:rPr>
              <a:t>Physical objects, e.g., </a:t>
            </a:r>
            <a:r>
              <a:rPr lang="en-US" sz="1600" dirty="0">
                <a:latin typeface="Calibri" charset="0"/>
                <a:ea typeface="MS PGothic" charset="0"/>
              </a:rPr>
              <a:t>computer, firewall, </a:t>
            </a:r>
            <a:r>
              <a:rPr lang="en-US" sz="1600" dirty="0" smtClean="0">
                <a:latin typeface="Calibri" charset="0"/>
                <a:ea typeface="MS PGothic" charset="0"/>
              </a:rPr>
              <a:t>building, </a:t>
            </a:r>
            <a:r>
              <a:rPr lang="en-US" sz="1600" dirty="0">
                <a:latin typeface="Calibri" charset="0"/>
                <a:ea typeface="MS PGothic" charset="0"/>
              </a:rPr>
              <a:t>etc.  </a:t>
            </a:r>
          </a:p>
          <a:p>
            <a:pPr lvl="1"/>
            <a:r>
              <a:rPr lang="en-US" sz="1600" dirty="0">
                <a:latin typeface="Calibri" charset="0"/>
                <a:ea typeface="MS PGothic" charset="0"/>
              </a:rPr>
              <a:t>L</a:t>
            </a:r>
            <a:r>
              <a:rPr lang="en-US" sz="1600" dirty="0" smtClean="0">
                <a:latin typeface="Calibri" charset="0"/>
                <a:ea typeface="MS PGothic" charset="0"/>
              </a:rPr>
              <a:t>ogical objects, e.g., data</a:t>
            </a:r>
            <a:r>
              <a:rPr lang="en-US" sz="1600" dirty="0">
                <a:latin typeface="Calibri" charset="0"/>
                <a:ea typeface="MS PGothic" charset="0"/>
              </a:rPr>
              <a:t>, </a:t>
            </a:r>
            <a:r>
              <a:rPr lang="en-US" sz="1600" dirty="0" smtClean="0">
                <a:latin typeface="Calibri" charset="0"/>
                <a:ea typeface="MS PGothic" charset="0"/>
              </a:rPr>
              <a:t>software, </a:t>
            </a:r>
            <a:r>
              <a:rPr lang="en-US" sz="1600" dirty="0">
                <a:latin typeface="Calibri" charset="0"/>
                <a:ea typeface="MS PGothic" charset="0"/>
              </a:rPr>
              <a:t>etc.</a:t>
            </a:r>
          </a:p>
          <a:p>
            <a:pPr lvl="1"/>
            <a:r>
              <a:rPr lang="en-US" sz="1600" dirty="0">
                <a:latin typeface="Calibri" charset="0"/>
                <a:ea typeface="MS PGothic" charset="0"/>
              </a:rPr>
              <a:t>Components are represented </a:t>
            </a:r>
            <a:r>
              <a:rPr lang="en-US" sz="1600" dirty="0" smtClean="0">
                <a:latin typeface="Calibri" charset="0"/>
                <a:ea typeface="MS PGothic" charset="0"/>
              </a:rPr>
              <a:t>as blue </a:t>
            </a:r>
            <a:r>
              <a:rPr lang="en-US" sz="1600" dirty="0">
                <a:latin typeface="Calibri" charset="0"/>
                <a:ea typeface="MS PGothic" charset="0"/>
              </a:rPr>
              <a:t>rectangles on the system </a:t>
            </a:r>
            <a:r>
              <a:rPr lang="en-US" sz="1600" dirty="0" smtClean="0">
                <a:latin typeface="Calibri" charset="0"/>
                <a:ea typeface="MS PGothic" charset="0"/>
              </a:rPr>
              <a:t>diagram</a:t>
            </a:r>
          </a:p>
          <a:p>
            <a:r>
              <a:rPr lang="en-US" sz="2000" dirty="0">
                <a:latin typeface="Calibri" charset="0"/>
                <a:ea typeface="MS PGothic" charset="0"/>
              </a:rPr>
              <a:t>Relationship</a:t>
            </a:r>
          </a:p>
          <a:p>
            <a:pPr lvl="1"/>
            <a:r>
              <a:rPr lang="en-US" sz="1600" dirty="0" smtClean="0">
                <a:latin typeface="Calibri" charset="0"/>
                <a:ea typeface="MS PGothic" charset="0"/>
              </a:rPr>
              <a:t>A semantic </a:t>
            </a:r>
            <a:r>
              <a:rPr lang="en-US" sz="1600" dirty="0">
                <a:latin typeface="Calibri" charset="0"/>
                <a:ea typeface="MS PGothic" charset="0"/>
              </a:rPr>
              <a:t>connection between two components.  </a:t>
            </a:r>
          </a:p>
          <a:p>
            <a:pPr lvl="1"/>
            <a:r>
              <a:rPr lang="en-US" sz="1600" dirty="0" smtClean="0">
                <a:latin typeface="Calibri" charset="0"/>
                <a:ea typeface="MS PGothic" charset="0"/>
              </a:rPr>
              <a:t>For example, a </a:t>
            </a:r>
            <a:r>
              <a:rPr lang="en-US" sz="1600" dirty="0">
                <a:latin typeface="Calibri" charset="0"/>
                <a:ea typeface="MS PGothic" charset="0"/>
              </a:rPr>
              <a:t>computer is connected to a network through a </a:t>
            </a:r>
            <a:r>
              <a:rPr lang="en-US" sz="1600" b="1" dirty="0" err="1" smtClean="0">
                <a:latin typeface="Calibri" charset="0"/>
                <a:ea typeface="MS PGothic" charset="0"/>
              </a:rPr>
              <a:t>onNetwork</a:t>
            </a:r>
            <a:r>
              <a:rPr lang="en-US" sz="1600" dirty="0" smtClean="0">
                <a:latin typeface="Calibri" charset="0"/>
                <a:ea typeface="MS PGothic" charset="0"/>
              </a:rPr>
              <a:t> relationship, or data is managed by a software application through a </a:t>
            </a:r>
            <a:r>
              <a:rPr lang="en-US" sz="1600" b="1" dirty="0" err="1" smtClean="0">
                <a:latin typeface="Calibri" charset="0"/>
                <a:ea typeface="MS PGothic" charset="0"/>
              </a:rPr>
              <a:t>managedBy</a:t>
            </a:r>
            <a:r>
              <a:rPr lang="en-US" sz="1600" dirty="0" smtClean="0">
                <a:latin typeface="Calibri" charset="0"/>
                <a:ea typeface="MS PGothic" charset="0"/>
              </a:rPr>
              <a:t> relationship.</a:t>
            </a:r>
            <a:endParaRPr lang="en-US" sz="1600" dirty="0">
              <a:latin typeface="Calibri" charset="0"/>
              <a:ea typeface="MS PGothic" charset="0"/>
            </a:endParaRPr>
          </a:p>
          <a:p>
            <a:pPr lvl="1"/>
            <a:r>
              <a:rPr lang="en-US" sz="1600" dirty="0" smtClean="0">
                <a:latin typeface="Calibri" charset="0"/>
                <a:ea typeface="MS PGothic" charset="0"/>
              </a:rPr>
              <a:t>Relationships are </a:t>
            </a:r>
            <a:r>
              <a:rPr lang="en-US" sz="1600" dirty="0">
                <a:latin typeface="Calibri" charset="0"/>
                <a:ea typeface="MS PGothic" charset="0"/>
              </a:rPr>
              <a:t>represented as arcs on the system diagram.</a:t>
            </a:r>
          </a:p>
          <a:p>
            <a:endParaRPr lang="en-US" sz="2000" dirty="0">
              <a:latin typeface="Calibri" charset="0"/>
              <a:ea typeface="MS PGothic" charset="0"/>
            </a:endParaRPr>
          </a:p>
          <a:p>
            <a:endParaRPr lang="en-US" sz="2000" dirty="0">
              <a:latin typeface="Calibri" charset="0"/>
              <a:ea typeface="MS PGothic" charset="0"/>
            </a:endParaRP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06792872-6EDC-D245-ACBD-6FF0308E6C57}" type="slidenum">
              <a:rPr lang="en-US" sz="1200">
                <a:solidFill>
                  <a:srgbClr val="898989"/>
                </a:solidFill>
              </a:rPr>
              <a:pPr/>
              <a:t>28</a:t>
            </a:fld>
            <a:endParaRPr lang="en-US" sz="1200">
              <a:solidFill>
                <a:srgbClr val="89898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017" y="1605365"/>
            <a:ext cx="1574800" cy="673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900" y="4248183"/>
            <a:ext cx="4140200" cy="673100"/>
          </a:xfrm>
          <a:prstGeom prst="rect">
            <a:avLst/>
          </a:prstGeom>
        </p:spPr>
      </p:pic>
    </p:spTree>
    <p:extLst>
      <p:ext uri="{BB962C8B-B14F-4D97-AF65-F5344CB8AC3E}">
        <p14:creationId xmlns:p14="http://schemas.microsoft.com/office/powerpoint/2010/main" val="115191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88950"/>
            <a:ext cx="8229600" cy="503238"/>
          </a:xfrm>
        </p:spPr>
        <p:txBody>
          <a:bodyPr/>
          <a:lstStyle/>
          <a:p>
            <a:r>
              <a:rPr lang="en-US" dirty="0">
                <a:latin typeface="Calibri" charset="0"/>
                <a:ea typeface="MS PGothic" charset="0"/>
              </a:rPr>
              <a:t>Step 2 – Model Systems</a:t>
            </a:r>
          </a:p>
        </p:txBody>
      </p:sp>
      <p:sp>
        <p:nvSpPr>
          <p:cNvPr id="18434" name="Content Placeholder 2"/>
          <p:cNvSpPr>
            <a:spLocks noGrp="1"/>
          </p:cNvSpPr>
          <p:nvPr>
            <p:ph idx="1"/>
          </p:nvPr>
        </p:nvSpPr>
        <p:spPr>
          <a:xfrm>
            <a:off x="457200" y="1136650"/>
            <a:ext cx="3673952" cy="5219700"/>
          </a:xfrm>
        </p:spPr>
        <p:txBody>
          <a:bodyPr/>
          <a:lstStyle/>
          <a:p>
            <a:r>
              <a:rPr lang="en-US" sz="2000" dirty="0" smtClean="0">
                <a:latin typeface="Calibri" charset="0"/>
                <a:ea typeface="MS PGothic" charset="0"/>
              </a:rPr>
              <a:t>Attributes</a:t>
            </a:r>
          </a:p>
          <a:p>
            <a:pPr lvl="1"/>
            <a:r>
              <a:rPr lang="en-US" sz="1600" dirty="0" smtClean="0">
                <a:latin typeface="Calibri" charset="0"/>
                <a:ea typeface="MS PGothic" charset="0"/>
              </a:rPr>
              <a:t>Security relevant properties associated with a component</a:t>
            </a:r>
            <a:endParaRPr lang="en-US" sz="1600" dirty="0">
              <a:latin typeface="Calibri" charset="0"/>
              <a:ea typeface="MS PGothic" charset="0"/>
            </a:endParaRPr>
          </a:p>
          <a:p>
            <a:pPr lvl="1"/>
            <a:r>
              <a:rPr lang="en-US" sz="1600" dirty="0" smtClean="0">
                <a:latin typeface="Calibri" charset="0"/>
                <a:ea typeface="MS PGothic" charset="0"/>
              </a:rPr>
              <a:t>For example, a component might use a specific type of authentication mechanism  </a:t>
            </a:r>
            <a:endParaRPr lang="en-US" sz="1600" dirty="0">
              <a:latin typeface="Calibri" charset="0"/>
              <a:ea typeface="MS PGothic" charset="0"/>
            </a:endParaRPr>
          </a:p>
          <a:p>
            <a:pPr lvl="1"/>
            <a:r>
              <a:rPr lang="en-US" sz="1600" dirty="0" smtClean="0">
                <a:latin typeface="Calibri" charset="0"/>
                <a:ea typeface="MS PGothic" charset="0"/>
              </a:rPr>
              <a:t>Listed </a:t>
            </a:r>
            <a:r>
              <a:rPr lang="en-US" sz="1600" dirty="0">
                <a:latin typeface="Calibri" charset="0"/>
                <a:ea typeface="MS PGothic" charset="0"/>
              </a:rPr>
              <a:t>in the “Details” of the </a:t>
            </a:r>
            <a:r>
              <a:rPr lang="en-US" sz="1600" dirty="0" smtClean="0">
                <a:latin typeface="Calibri" charset="0"/>
                <a:ea typeface="MS PGothic" charset="0"/>
              </a:rPr>
              <a:t>component</a:t>
            </a:r>
          </a:p>
          <a:p>
            <a:pPr lvl="1"/>
            <a:endParaRPr lang="en-US" sz="1600" dirty="0">
              <a:latin typeface="Calibri" charset="0"/>
              <a:ea typeface="MS PGothic" charset="0"/>
            </a:endParaRP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F5A2709E-FAF8-6A42-8DA4-4D3E2243E56B}" type="slidenum">
              <a:rPr lang="en-US" sz="1200">
                <a:solidFill>
                  <a:srgbClr val="898989"/>
                </a:solidFill>
              </a:rPr>
              <a:pPr/>
              <a:t>29</a:t>
            </a:fld>
            <a:endParaRPr lang="en-US" sz="1200">
              <a:solidFill>
                <a:srgbClr val="898989"/>
              </a:solidFill>
            </a:endParaRP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05837" y="1136650"/>
            <a:ext cx="438588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8287882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488950"/>
            <a:ext cx="8229600" cy="503238"/>
          </a:xfrm>
        </p:spPr>
        <p:txBody>
          <a:bodyPr/>
          <a:lstStyle/>
          <a:p>
            <a:pPr eaLnBrk="1" hangingPunct="1"/>
            <a:r>
              <a:rPr lang="en-US" dirty="0">
                <a:latin typeface="Calibri" charset="0"/>
                <a:ea typeface="MS PGothic" charset="0"/>
              </a:rPr>
              <a:t>ADVISE Meta Introduction</a:t>
            </a:r>
          </a:p>
        </p:txBody>
      </p:sp>
      <p:sp>
        <p:nvSpPr>
          <p:cNvPr id="27650" name="Content Placeholder 2"/>
          <p:cNvSpPr>
            <a:spLocks noGrp="1"/>
          </p:cNvSpPr>
          <p:nvPr>
            <p:ph idx="1"/>
          </p:nvPr>
        </p:nvSpPr>
        <p:spPr>
          <a:xfrm>
            <a:off x="457200" y="1136650"/>
            <a:ext cx="8229600" cy="5219700"/>
          </a:xfrm>
        </p:spPr>
        <p:txBody>
          <a:bodyPr/>
          <a:lstStyle/>
          <a:p>
            <a:pPr eaLnBrk="1" hangingPunct="1"/>
            <a:r>
              <a:rPr lang="en-US" sz="2400">
                <a:latin typeface="Calibri" charset="0"/>
                <a:ea typeface="MS PGothic" charset="0"/>
              </a:rPr>
              <a:t>Today: no scientific basis for designing security architectures</a:t>
            </a:r>
          </a:p>
          <a:p>
            <a:pPr lvl="1" eaLnBrk="1" hangingPunct="1"/>
            <a:r>
              <a:rPr lang="en-US" sz="2000">
                <a:latin typeface="Calibri" charset="0"/>
                <a:ea typeface="MS PGothic" charset="0"/>
              </a:rPr>
              <a:t>Follows from: no scientific basis for estimating effectiveness of security measures before deployment</a:t>
            </a:r>
          </a:p>
          <a:p>
            <a:pPr eaLnBrk="1" hangingPunct="1"/>
            <a:r>
              <a:rPr lang="en-US" sz="2400">
                <a:latin typeface="Calibri" charset="0"/>
                <a:ea typeface="MS PGothic" charset="0"/>
              </a:rPr>
              <a:t>Today: security metrics</a:t>
            </a:r>
          </a:p>
          <a:p>
            <a:pPr lvl="1" eaLnBrk="1" hangingPunct="1"/>
            <a:r>
              <a:rPr lang="en-US" sz="2000">
                <a:latin typeface="Calibri" charset="0"/>
                <a:ea typeface="MS PGothic" charset="0"/>
              </a:rPr>
              <a:t>Before deployment, count countermeasures</a:t>
            </a:r>
          </a:p>
          <a:p>
            <a:pPr lvl="2" eaLnBrk="1" hangingPunct="1"/>
            <a:r>
              <a:rPr lang="en-US" sz="1600">
                <a:latin typeface="Calibri" charset="0"/>
                <a:ea typeface="MS PGothic" charset="0"/>
              </a:rPr>
              <a:t>Judge effectiveness based on experience, intuition</a:t>
            </a:r>
          </a:p>
          <a:p>
            <a:pPr lvl="1" eaLnBrk="1" hangingPunct="1"/>
            <a:r>
              <a:rPr lang="en-US" sz="2000">
                <a:latin typeface="Calibri" charset="0"/>
                <a:ea typeface="MS PGothic" charset="0"/>
              </a:rPr>
              <a:t>After deployment, count intrusions</a:t>
            </a:r>
          </a:p>
          <a:p>
            <a:pPr eaLnBrk="1" hangingPunct="1"/>
            <a:r>
              <a:rPr lang="en-US" sz="2400">
                <a:latin typeface="Calibri" charset="0"/>
                <a:ea typeface="MS PGothic" charset="0"/>
              </a:rPr>
              <a:t>Purpose of ADVISE Meta</a:t>
            </a:r>
          </a:p>
          <a:p>
            <a:pPr lvl="1" eaLnBrk="1" hangingPunct="1"/>
            <a:r>
              <a:rPr lang="en-US" sz="2000">
                <a:latin typeface="Calibri" charset="0"/>
                <a:ea typeface="MS PGothic" charset="0"/>
              </a:rPr>
              <a:t>Provide scientific basis for design decisions by calculating security metrics at design time</a:t>
            </a:r>
          </a:p>
          <a:p>
            <a:pPr lvl="1" eaLnBrk="1" hangingPunct="1"/>
            <a:r>
              <a:rPr lang="en-US" sz="2000">
                <a:latin typeface="Calibri" charset="0"/>
                <a:ea typeface="MS PGothic" charset="0"/>
              </a:rPr>
              <a:t>Auditable results</a:t>
            </a:r>
          </a:p>
          <a:p>
            <a:pPr lvl="1" eaLnBrk="1" hangingPunct="1"/>
            <a:r>
              <a:rPr lang="en-US" sz="2000">
                <a:latin typeface="Calibri" charset="0"/>
                <a:ea typeface="MS PGothic" charset="0"/>
              </a:rPr>
              <a:t>No requirement for deep modeling or cybersecurity expertise</a:t>
            </a:r>
          </a:p>
          <a:p>
            <a:pPr eaLnBrk="1" hangingPunct="1"/>
            <a:endParaRPr lang="en-US" sz="2400">
              <a:latin typeface="Calibri" charset="0"/>
              <a:ea typeface="MS PGothic" charset="0"/>
            </a:endParaRP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3E9FA79-60A5-7B4C-B508-6DFB5CAD9012}" type="slidenum">
              <a:rPr lang="en-US" sz="1200">
                <a:solidFill>
                  <a:srgbClr val="898989"/>
                </a:solidFill>
                <a:latin typeface="Calibri" charset="0"/>
              </a:rPr>
              <a:pPr/>
              <a:t>3</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488950"/>
            <a:ext cx="8229600" cy="503238"/>
          </a:xfrm>
        </p:spPr>
        <p:txBody>
          <a:bodyPr/>
          <a:lstStyle/>
          <a:p>
            <a:r>
              <a:rPr lang="en-US" dirty="0">
                <a:latin typeface="Calibri" charset="0"/>
                <a:ea typeface="MS PGothic" charset="0"/>
              </a:rPr>
              <a:t>Step 2 </a:t>
            </a:r>
            <a:r>
              <a:rPr lang="en-US" dirty="0" smtClean="0">
                <a:latin typeface="Calibri" charset="0"/>
                <a:ea typeface="MS PGothic" charset="0"/>
              </a:rPr>
              <a:t>– Model Systems</a:t>
            </a:r>
            <a:endParaRPr lang="en-US" dirty="0">
              <a:latin typeface="Calibri" charset="0"/>
              <a:ea typeface="MS PGothic" charset="0"/>
            </a:endParaRPr>
          </a:p>
        </p:txBody>
      </p:sp>
      <p:sp>
        <p:nvSpPr>
          <p:cNvPr id="19458" name="Content Placeholder 2"/>
          <p:cNvSpPr>
            <a:spLocks noGrp="1"/>
          </p:cNvSpPr>
          <p:nvPr>
            <p:ph idx="1"/>
          </p:nvPr>
        </p:nvSpPr>
        <p:spPr>
          <a:xfrm>
            <a:off x="457200" y="1136650"/>
            <a:ext cx="8229600" cy="5219700"/>
          </a:xfrm>
        </p:spPr>
        <p:txBody>
          <a:bodyPr/>
          <a:lstStyle/>
          <a:p>
            <a:pPr>
              <a:buFont typeface="Arial" charset="0"/>
              <a:buNone/>
            </a:pPr>
            <a:r>
              <a:rPr lang="en-US" sz="2000" dirty="0">
                <a:latin typeface="Calibri" charset="0"/>
                <a:ea typeface="MS PGothic" charset="0"/>
              </a:rPr>
              <a:t>Our simple example consists of:</a:t>
            </a:r>
          </a:p>
          <a:p>
            <a:r>
              <a:rPr lang="en-US" sz="2000" dirty="0">
                <a:latin typeface="Calibri" charset="0"/>
                <a:ea typeface="MS PGothic" charset="0"/>
              </a:rPr>
              <a:t>SCADA Network with a local terminal (HMI)</a:t>
            </a:r>
          </a:p>
          <a:p>
            <a:r>
              <a:rPr lang="en-US" sz="2000" dirty="0">
                <a:latin typeface="Calibri" charset="0"/>
                <a:ea typeface="MS PGothic" charset="0"/>
              </a:rPr>
              <a:t>Engineering Network with a local </a:t>
            </a:r>
            <a:r>
              <a:rPr lang="en-US" sz="2000" dirty="0" smtClean="0">
                <a:latin typeface="Calibri" charset="0"/>
                <a:ea typeface="MS PGothic" charset="0"/>
              </a:rPr>
              <a:t>Linux </a:t>
            </a:r>
            <a:r>
              <a:rPr lang="en-US" sz="2000" dirty="0">
                <a:latin typeface="Calibri" charset="0"/>
                <a:ea typeface="MS PGothic" charset="0"/>
              </a:rPr>
              <a:t>workstation running </a:t>
            </a:r>
            <a:r>
              <a:rPr lang="en-US" sz="2000" dirty="0" smtClean="0">
                <a:latin typeface="Calibri" charset="0"/>
                <a:ea typeface="MS PGothic" charset="0"/>
              </a:rPr>
              <a:t>an </a:t>
            </a:r>
            <a:r>
              <a:rPr lang="en-US" sz="2000" dirty="0">
                <a:latin typeface="Calibri" charset="0"/>
                <a:ea typeface="MS PGothic" charset="0"/>
              </a:rPr>
              <a:t>SSH server</a:t>
            </a:r>
          </a:p>
          <a:p>
            <a:r>
              <a:rPr lang="en-US" sz="2000" dirty="0">
                <a:latin typeface="Calibri" charset="0"/>
                <a:ea typeface="MS PGothic" charset="0"/>
              </a:rPr>
              <a:t>Corporate LAN</a:t>
            </a:r>
          </a:p>
          <a:p>
            <a:r>
              <a:rPr lang="en-US" sz="2000" dirty="0">
                <a:latin typeface="Calibri" charset="0"/>
                <a:ea typeface="MS PGothic" charset="0"/>
              </a:rPr>
              <a:t>All networks are interconnected through firewalls</a:t>
            </a:r>
          </a:p>
          <a:p>
            <a:endParaRPr lang="en-US" sz="2000" dirty="0">
              <a:latin typeface="Calibri" charset="0"/>
              <a:ea typeface="MS PGothic"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A0BCAD65-ABAB-0046-A5AF-54D2EDCB618C}" type="slidenum">
              <a:rPr lang="en-US" sz="1200">
                <a:solidFill>
                  <a:srgbClr val="898989"/>
                </a:solidFill>
              </a:rPr>
              <a:pPr/>
              <a:t>30</a:t>
            </a:fld>
            <a:endParaRPr lang="en-US" sz="1200">
              <a:solidFill>
                <a:srgbClr val="898989"/>
              </a:solidFill>
            </a:endParaRPr>
          </a:p>
        </p:txBody>
      </p:sp>
      <p:grpSp>
        <p:nvGrpSpPr>
          <p:cNvPr id="5" name="Group 4"/>
          <p:cNvGrpSpPr/>
          <p:nvPr/>
        </p:nvGrpSpPr>
        <p:grpSpPr>
          <a:xfrm>
            <a:off x="1666215" y="3363384"/>
            <a:ext cx="5443909" cy="3358091"/>
            <a:chOff x="1109291" y="1315940"/>
            <a:chExt cx="5443909" cy="3358091"/>
          </a:xfrm>
        </p:grpSpPr>
        <p:sp>
          <p:nvSpPr>
            <p:cNvPr id="6" name="Cloud 5"/>
            <p:cNvSpPr/>
            <p:nvPr/>
          </p:nvSpPr>
          <p:spPr>
            <a:xfrm>
              <a:off x="1109291" y="1315940"/>
              <a:ext cx="2165030" cy="1354194"/>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Corporate</a:t>
              </a:r>
            </a:p>
            <a:p>
              <a:pPr algn="ctr"/>
              <a:r>
                <a:rPr lang="en-US" dirty="0" smtClean="0">
                  <a:solidFill>
                    <a:srgbClr val="000000"/>
                  </a:solidFill>
                </a:rPr>
                <a:t>Network</a:t>
              </a:r>
            </a:p>
          </p:txBody>
        </p:sp>
        <p:sp>
          <p:nvSpPr>
            <p:cNvPr id="7" name="Cloud 6"/>
            <p:cNvSpPr/>
            <p:nvPr/>
          </p:nvSpPr>
          <p:spPr>
            <a:xfrm>
              <a:off x="4388170" y="1315940"/>
              <a:ext cx="2165030" cy="1354194"/>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000000"/>
                  </a:solidFill>
                </a:rPr>
                <a:t>Engineering</a:t>
              </a:r>
            </a:p>
            <a:p>
              <a:pPr algn="ctr"/>
              <a:r>
                <a:rPr lang="en-US" dirty="0" smtClean="0">
                  <a:solidFill>
                    <a:srgbClr val="000000"/>
                  </a:solidFill>
                </a:rPr>
                <a:t>Network</a:t>
              </a:r>
            </a:p>
          </p:txBody>
        </p:sp>
        <p:sp>
          <p:nvSpPr>
            <p:cNvPr id="8" name="Cloud 7"/>
            <p:cNvSpPr/>
            <p:nvPr/>
          </p:nvSpPr>
          <p:spPr>
            <a:xfrm>
              <a:off x="2868250" y="3319837"/>
              <a:ext cx="2165030" cy="1354194"/>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0000"/>
                  </a:solidFill>
                </a:rPr>
                <a:t>SCADA</a:t>
              </a:r>
            </a:p>
            <a:p>
              <a:pPr algn="ctr"/>
              <a:r>
                <a:rPr lang="en-US" dirty="0" smtClean="0">
                  <a:solidFill>
                    <a:srgbClr val="000000"/>
                  </a:solidFill>
                </a:rPr>
                <a:t>Network</a:t>
              </a:r>
            </a:p>
          </p:txBody>
        </p:sp>
        <p:pic>
          <p:nvPicPr>
            <p:cNvPr id="9" name="Picture 8" descr="firewall-clipart-firew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321" y="1410767"/>
              <a:ext cx="1259367" cy="1259367"/>
            </a:xfrm>
            <a:prstGeom prst="rect">
              <a:avLst/>
            </a:prstGeom>
          </p:spPr>
        </p:pic>
        <p:pic>
          <p:nvPicPr>
            <p:cNvPr id="10" name="Picture 9" descr="firewall-clipart-firew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819" y="2407345"/>
              <a:ext cx="1259367" cy="1259367"/>
            </a:xfrm>
            <a:prstGeom prst="rect">
              <a:avLst/>
            </a:prstGeom>
          </p:spPr>
        </p:pic>
        <p:pic>
          <p:nvPicPr>
            <p:cNvPr id="11" name="Picture 10" descr="firewall-clipart-firew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204" y="2407345"/>
              <a:ext cx="1259367" cy="1259367"/>
            </a:xfrm>
            <a:prstGeom prst="rect">
              <a:avLst/>
            </a:prstGeom>
          </p:spPr>
        </p:pic>
      </p:grpSp>
      <p:sp>
        <p:nvSpPr>
          <p:cNvPr id="2" name="Oval 1"/>
          <p:cNvSpPr/>
          <p:nvPr/>
        </p:nvSpPr>
        <p:spPr>
          <a:xfrm>
            <a:off x="6553200" y="3665712"/>
            <a:ext cx="167315" cy="1673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006954" y="6272692"/>
            <a:ext cx="167315" cy="1673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5174269" y="6008118"/>
            <a:ext cx="1118226" cy="348232"/>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292495" y="5823452"/>
            <a:ext cx="584002" cy="369332"/>
          </a:xfrm>
          <a:prstGeom prst="rect">
            <a:avLst/>
          </a:prstGeom>
          <a:noFill/>
        </p:spPr>
        <p:txBody>
          <a:bodyPr wrap="none" rtlCol="0">
            <a:spAutoFit/>
          </a:bodyPr>
          <a:lstStyle/>
          <a:p>
            <a:r>
              <a:rPr lang="en-US" dirty="0" smtClean="0">
                <a:latin typeface="+mn-lt"/>
              </a:rPr>
              <a:t>HMI</a:t>
            </a:r>
            <a:endParaRPr lang="en-US" dirty="0">
              <a:latin typeface="+mn-lt"/>
            </a:endParaRPr>
          </a:p>
        </p:txBody>
      </p:sp>
      <p:cxnSp>
        <p:nvCxnSpPr>
          <p:cNvPr id="18" name="Straight Connector 17"/>
          <p:cNvCxnSpPr>
            <a:stCxn id="2" idx="6"/>
          </p:cNvCxnSpPr>
          <p:nvPr/>
        </p:nvCxnSpPr>
        <p:spPr>
          <a:xfrm flipV="1">
            <a:off x="6720515" y="3363384"/>
            <a:ext cx="1118226" cy="385986"/>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797057" y="3040218"/>
            <a:ext cx="1346943" cy="646331"/>
          </a:xfrm>
          <a:prstGeom prst="rect">
            <a:avLst/>
          </a:prstGeom>
          <a:noFill/>
        </p:spPr>
        <p:txBody>
          <a:bodyPr wrap="none" rtlCol="0">
            <a:spAutoFit/>
          </a:bodyPr>
          <a:lstStyle/>
          <a:p>
            <a:pPr algn="ctr"/>
            <a:r>
              <a:rPr lang="en-US" dirty="0" smtClean="0">
                <a:latin typeface="+mn-lt"/>
              </a:rPr>
              <a:t>Engineering</a:t>
            </a:r>
          </a:p>
          <a:p>
            <a:pPr algn="ctr"/>
            <a:r>
              <a:rPr lang="en-US" dirty="0" smtClean="0">
                <a:latin typeface="+mn-lt"/>
              </a:rPr>
              <a:t>Workstation</a:t>
            </a:r>
            <a:endParaRPr lang="en-US" dirty="0">
              <a:latin typeface="+mn-lt"/>
            </a:endParaRPr>
          </a:p>
        </p:txBody>
      </p:sp>
    </p:spTree>
    <p:extLst>
      <p:ext uri="{BB962C8B-B14F-4D97-AF65-F5344CB8AC3E}">
        <p14:creationId xmlns:p14="http://schemas.microsoft.com/office/powerpoint/2010/main" val="33079255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310024" cy="5219700"/>
          </a:xfrm>
        </p:spPr>
        <p:txBody>
          <a:bodyPr/>
          <a:lstStyle/>
          <a:p>
            <a:pPr marL="457200" indent="-457200">
              <a:buFont typeface="+mj-lt"/>
              <a:buAutoNum type="arabicPeriod"/>
            </a:pPr>
            <a:r>
              <a:rPr lang="en-US" sz="2000" dirty="0" smtClean="0">
                <a:latin typeface="Calibri" charset="0"/>
                <a:ea typeface="MS PGothic" charset="0"/>
              </a:rPr>
              <a:t>Expand the </a:t>
            </a:r>
            <a:r>
              <a:rPr lang="en-US" sz="2000" b="1" dirty="0" err="1" smtClean="0">
                <a:latin typeface="Calibri" charset="0"/>
                <a:ea typeface="MS PGothic" charset="0"/>
              </a:rPr>
              <a:t>PhysicalThing</a:t>
            </a:r>
            <a:r>
              <a:rPr lang="en-US" sz="2000" dirty="0" smtClean="0">
                <a:latin typeface="Calibri" charset="0"/>
                <a:ea typeface="MS PGothic" charset="0"/>
              </a:rPr>
              <a:t> node in the available components tree.</a:t>
            </a:r>
          </a:p>
          <a:p>
            <a:pPr marL="457200" indent="-457200">
              <a:buFont typeface="+mj-lt"/>
              <a:buAutoNum type="arabicPeriod"/>
            </a:pPr>
            <a:r>
              <a:rPr lang="en-US" sz="2000" dirty="0" smtClean="0">
                <a:latin typeface="Calibri" charset="0"/>
                <a:ea typeface="MS PGothic" charset="0"/>
              </a:rPr>
              <a:t>Drag and drop an instance of a </a:t>
            </a:r>
            <a:r>
              <a:rPr lang="en-US" sz="2000" b="1" dirty="0" smtClean="0">
                <a:latin typeface="Calibri" charset="0"/>
                <a:ea typeface="MS PGothic" charset="0"/>
              </a:rPr>
              <a:t>Network</a:t>
            </a:r>
            <a:r>
              <a:rPr lang="en-US" sz="2000" dirty="0" smtClean="0">
                <a:latin typeface="Calibri" charset="0"/>
                <a:ea typeface="MS PGothic" charset="0"/>
              </a:rPr>
              <a:t> onto the canvas.</a:t>
            </a: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31</a:t>
            </a:fld>
            <a:endParaRPr lang="en-US" sz="1200">
              <a:solidFill>
                <a:srgbClr val="898989"/>
              </a:solidFill>
            </a:endParaRPr>
          </a:p>
        </p:txBody>
      </p:sp>
      <p:pic>
        <p:nvPicPr>
          <p:cNvPr id="2" name="Picture 1" descr="Screen Shot 2016-08-01 at 4.57.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1063"/>
            <a:ext cx="9144000" cy="4896937"/>
          </a:xfrm>
          <a:prstGeom prst="rect">
            <a:avLst/>
          </a:prstGeom>
        </p:spPr>
      </p:pic>
    </p:spTree>
    <p:extLst>
      <p:ext uri="{BB962C8B-B14F-4D97-AF65-F5344CB8AC3E}">
        <p14:creationId xmlns:p14="http://schemas.microsoft.com/office/powerpoint/2010/main" val="20287209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310024" cy="5219700"/>
          </a:xfrm>
        </p:spPr>
        <p:txBody>
          <a:bodyPr/>
          <a:lstStyle/>
          <a:p>
            <a:pPr marL="457200" indent="-457200">
              <a:buFont typeface="+mj-lt"/>
              <a:buAutoNum type="arabicPeriod"/>
            </a:pPr>
            <a:r>
              <a:rPr lang="en-US" sz="2000" dirty="0" smtClean="0">
                <a:latin typeface="Calibri" charset="0"/>
                <a:ea typeface="MS PGothic" charset="0"/>
              </a:rPr>
              <a:t>Select the </a:t>
            </a:r>
            <a:r>
              <a:rPr lang="en-US" sz="2000" b="1" dirty="0" smtClean="0">
                <a:latin typeface="Calibri" charset="0"/>
                <a:ea typeface="MS PGothic" charset="0"/>
              </a:rPr>
              <a:t>Network1</a:t>
            </a:r>
            <a:r>
              <a:rPr lang="en-US" sz="2000" dirty="0" smtClean="0">
                <a:latin typeface="Calibri" charset="0"/>
                <a:ea typeface="MS PGothic" charset="0"/>
              </a:rPr>
              <a:t> component and click the Edit Details button.</a:t>
            </a:r>
          </a:p>
          <a:p>
            <a:pPr marL="457200" indent="-457200">
              <a:buFont typeface="+mj-lt"/>
              <a:buAutoNum type="arabicPeriod"/>
            </a:pPr>
            <a:r>
              <a:rPr lang="is-IS" sz="2000" dirty="0" smtClean="0">
                <a:latin typeface="Calibri" charset="0"/>
                <a:ea typeface="MS PGothic" charset="0"/>
              </a:rPr>
              <a:t>Change the name to </a:t>
            </a:r>
            <a:r>
              <a:rPr lang="is-IS" sz="2000" b="1" dirty="0" smtClean="0">
                <a:latin typeface="Calibri" charset="0"/>
                <a:ea typeface="MS PGothic" charset="0"/>
              </a:rPr>
              <a:t>EngrLAN</a:t>
            </a:r>
            <a:r>
              <a:rPr lang="is-IS" sz="2000" dirty="0" smtClean="0">
                <a:latin typeface="Calibri" charset="0"/>
                <a:ea typeface="MS PGothic" charset="0"/>
              </a:rPr>
              <a:t> and click Finish.</a:t>
            </a: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32</a:t>
            </a:fld>
            <a:endParaRPr lang="en-US" sz="1200">
              <a:solidFill>
                <a:srgbClr val="898989"/>
              </a:solidFill>
            </a:endParaRPr>
          </a:p>
        </p:txBody>
      </p:sp>
      <p:pic>
        <p:nvPicPr>
          <p:cNvPr id="3" name="Picture 2" descr="Screen Shot 2016-08-01 at 5.0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85" y="1762530"/>
            <a:ext cx="8614642" cy="6858000"/>
          </a:xfrm>
          <a:prstGeom prst="rect">
            <a:avLst/>
          </a:prstGeom>
        </p:spPr>
      </p:pic>
    </p:spTree>
    <p:extLst>
      <p:ext uri="{BB962C8B-B14F-4D97-AF65-F5344CB8AC3E}">
        <p14:creationId xmlns:p14="http://schemas.microsoft.com/office/powerpoint/2010/main" val="39128601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310024" cy="5219700"/>
          </a:xfrm>
        </p:spPr>
        <p:txBody>
          <a:bodyPr/>
          <a:lstStyle/>
          <a:p>
            <a:pPr marL="457200" indent="-457200">
              <a:buFont typeface="+mj-lt"/>
              <a:buAutoNum type="arabicPeriod"/>
            </a:pPr>
            <a:r>
              <a:rPr lang="en-US" sz="2000" dirty="0" smtClean="0">
                <a:latin typeface="Calibri" charset="0"/>
                <a:ea typeface="MS PGothic" charset="0"/>
              </a:rPr>
              <a:t>Create a </a:t>
            </a:r>
            <a:r>
              <a:rPr lang="en-US" sz="2000" b="1" dirty="0" err="1" smtClean="0">
                <a:latin typeface="Calibri" charset="0"/>
                <a:ea typeface="MS PGothic" charset="0"/>
              </a:rPr>
              <a:t>WiredNetwork</a:t>
            </a:r>
            <a:r>
              <a:rPr lang="en-US" sz="2000" dirty="0" smtClean="0">
                <a:latin typeface="Calibri" charset="0"/>
                <a:ea typeface="MS PGothic" charset="0"/>
              </a:rPr>
              <a:t> called </a:t>
            </a:r>
            <a:r>
              <a:rPr lang="en-US" sz="2000" b="1" dirty="0" err="1" smtClean="0">
                <a:latin typeface="Calibri" charset="0"/>
                <a:ea typeface="MS PGothic" charset="0"/>
              </a:rPr>
              <a:t>CorpLAN</a:t>
            </a:r>
            <a:endParaRPr lang="en-US" sz="2000" b="1" dirty="0" smtClean="0">
              <a:latin typeface="Calibri" charset="0"/>
              <a:ea typeface="MS PGothic" charset="0"/>
            </a:endParaRPr>
          </a:p>
          <a:p>
            <a:pPr marL="457200" indent="-457200">
              <a:buFont typeface="+mj-lt"/>
              <a:buAutoNum type="arabicPeriod"/>
            </a:pPr>
            <a:r>
              <a:rPr lang="en-US" sz="2000" dirty="0" smtClean="0">
                <a:latin typeface="Calibri" charset="0"/>
                <a:ea typeface="MS PGothic" charset="0"/>
              </a:rPr>
              <a:t>Create a </a:t>
            </a:r>
            <a:r>
              <a:rPr lang="en-US" sz="2000" b="1" dirty="0" err="1" smtClean="0">
                <a:latin typeface="Calibri" charset="0"/>
                <a:ea typeface="MS PGothic" charset="0"/>
              </a:rPr>
              <a:t>WiredNetwork</a:t>
            </a:r>
            <a:r>
              <a:rPr lang="en-US" sz="2000" dirty="0" smtClean="0">
                <a:latin typeface="Calibri" charset="0"/>
                <a:ea typeface="MS PGothic" charset="0"/>
              </a:rPr>
              <a:t> called </a:t>
            </a:r>
            <a:r>
              <a:rPr lang="en-US" sz="2000" b="1" dirty="0" smtClean="0">
                <a:latin typeface="Calibri" charset="0"/>
                <a:ea typeface="MS PGothic" charset="0"/>
              </a:rPr>
              <a:t>SCADALAN</a:t>
            </a:r>
            <a:endParaRPr lang="is-IS" sz="2000" b="1"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33</a:t>
            </a:fld>
            <a:endParaRPr lang="en-US" sz="1200">
              <a:solidFill>
                <a:srgbClr val="898989"/>
              </a:solidFill>
            </a:endParaRPr>
          </a:p>
        </p:txBody>
      </p:sp>
      <p:pic>
        <p:nvPicPr>
          <p:cNvPr id="2" name="Picture 1" descr="Screen Shot 2016-08-01 at 5.0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448"/>
            <a:ext cx="9144000" cy="4896937"/>
          </a:xfrm>
          <a:prstGeom prst="rect">
            <a:avLst/>
          </a:prstGeom>
        </p:spPr>
      </p:pic>
    </p:spTree>
    <p:extLst>
      <p:ext uri="{BB962C8B-B14F-4D97-AF65-F5344CB8AC3E}">
        <p14:creationId xmlns:p14="http://schemas.microsoft.com/office/powerpoint/2010/main" val="19144830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310024" cy="5219700"/>
          </a:xfrm>
        </p:spPr>
        <p:txBody>
          <a:bodyPr/>
          <a:lstStyle/>
          <a:p>
            <a:pPr marL="457200" indent="-457200">
              <a:buFont typeface="+mj-lt"/>
              <a:buAutoNum type="arabicPeriod"/>
            </a:pPr>
            <a:r>
              <a:rPr lang="en-US" sz="2000" dirty="0" smtClean="0">
                <a:latin typeface="Calibri" charset="0"/>
                <a:ea typeface="MS PGothic" charset="0"/>
              </a:rPr>
              <a:t>Create a </a:t>
            </a:r>
            <a:r>
              <a:rPr lang="en-US" sz="2000" b="1" dirty="0" err="1" smtClean="0">
                <a:latin typeface="Calibri" charset="0"/>
                <a:ea typeface="MS PGothic" charset="0"/>
              </a:rPr>
              <a:t>FirewallHosted</a:t>
            </a:r>
            <a:r>
              <a:rPr lang="en-US" sz="2000" dirty="0" smtClean="0">
                <a:latin typeface="Calibri" charset="0"/>
                <a:ea typeface="MS PGothic" charset="0"/>
              </a:rPr>
              <a:t> and define its attributes like so:</a:t>
            </a: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34</a:t>
            </a:fld>
            <a:endParaRPr 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86461239"/>
              </p:ext>
            </p:extLst>
          </p:nvPr>
        </p:nvGraphicFramePr>
        <p:xfrm>
          <a:off x="1524000" y="157192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Attribute</a:t>
                      </a:r>
                      <a:endParaRPr lang="en-US" dirty="0"/>
                    </a:p>
                  </a:txBody>
                  <a:tcPr/>
                </a:tc>
                <a:tc>
                  <a:txBody>
                    <a:bodyPr/>
                    <a:lstStyle/>
                    <a:p>
                      <a:r>
                        <a:rPr lang="en-US" dirty="0" smtClean="0"/>
                        <a:t>Value</a:t>
                      </a:r>
                      <a:endParaRPr lang="en-US" dirty="0"/>
                    </a:p>
                  </a:txBody>
                  <a:tcPr/>
                </a:tc>
              </a:tr>
              <a:tr h="370840">
                <a:tc>
                  <a:txBody>
                    <a:bodyPr/>
                    <a:lstStyle/>
                    <a:p>
                      <a:r>
                        <a:rPr lang="en-US" dirty="0" smtClean="0"/>
                        <a:t>Name</a:t>
                      </a:r>
                      <a:endParaRPr lang="en-US" dirty="0"/>
                    </a:p>
                  </a:txBody>
                  <a:tcPr/>
                </a:tc>
                <a:tc>
                  <a:txBody>
                    <a:bodyPr/>
                    <a:lstStyle/>
                    <a:p>
                      <a:r>
                        <a:rPr lang="en-US" dirty="0" err="1" smtClean="0"/>
                        <a:t>CorpLanScadaLanFW</a:t>
                      </a:r>
                      <a:endParaRPr lang="en-US" dirty="0"/>
                    </a:p>
                  </a:txBody>
                  <a:tcPr/>
                </a:tc>
              </a:tr>
              <a:tr h="370840">
                <a:tc>
                  <a:txBody>
                    <a:bodyPr/>
                    <a:lstStyle/>
                    <a:p>
                      <a:r>
                        <a:rPr lang="en-US" dirty="0" err="1" smtClean="0"/>
                        <a:t>strengthOfUserAuthentication</a:t>
                      </a:r>
                      <a:endParaRPr lang="en-US" dirty="0"/>
                    </a:p>
                  </a:txBody>
                  <a:tcPr/>
                </a:tc>
                <a:tc>
                  <a:txBody>
                    <a:bodyPr/>
                    <a:lstStyle/>
                    <a:p>
                      <a:r>
                        <a:rPr lang="en-US" dirty="0" err="1" smtClean="0"/>
                        <a:t>userAuthStrength</a:t>
                      </a:r>
                      <a:endParaRPr lang="en-US" dirty="0"/>
                    </a:p>
                  </a:txBody>
                  <a:tcPr/>
                </a:tc>
              </a:tr>
              <a:tr h="370840">
                <a:tc>
                  <a:txBody>
                    <a:bodyPr/>
                    <a:lstStyle/>
                    <a:p>
                      <a:r>
                        <a:rPr lang="en-US" dirty="0" err="1" smtClean="0"/>
                        <a:t>userAuthenticationType</a:t>
                      </a:r>
                      <a:endParaRPr lang="en-US" dirty="0"/>
                    </a:p>
                  </a:txBody>
                  <a:tcPr/>
                </a:tc>
                <a:tc>
                  <a:txBody>
                    <a:bodyPr/>
                    <a:lstStyle/>
                    <a:p>
                      <a:r>
                        <a:rPr lang="en-US" dirty="0" err="1" smtClean="0"/>
                        <a:t>userAuthType</a:t>
                      </a:r>
                      <a:endParaRPr lang="en-US" dirty="0"/>
                    </a:p>
                  </a:txBody>
                  <a:tcPr/>
                </a:tc>
              </a:tr>
            </a:tbl>
          </a:graphicData>
        </a:graphic>
      </p:graphicFrame>
      <p:pic>
        <p:nvPicPr>
          <p:cNvPr id="5" name="Picture 4" descr="Screen Shot 2016-08-01 at 7.3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186" y="2920401"/>
            <a:ext cx="3717629" cy="4447148"/>
          </a:xfrm>
          <a:prstGeom prst="rect">
            <a:avLst/>
          </a:prstGeom>
        </p:spPr>
      </p:pic>
    </p:spTree>
    <p:extLst>
      <p:ext uri="{BB962C8B-B14F-4D97-AF65-F5344CB8AC3E}">
        <p14:creationId xmlns:p14="http://schemas.microsoft.com/office/powerpoint/2010/main" val="41434471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310024" cy="5219700"/>
          </a:xfrm>
        </p:spPr>
        <p:txBody>
          <a:bodyPr/>
          <a:lstStyle/>
          <a:p>
            <a:pPr marL="457200" indent="-457200">
              <a:buFont typeface="+mj-lt"/>
              <a:buAutoNum type="arabicPeriod"/>
            </a:pPr>
            <a:r>
              <a:rPr lang="en-US" sz="2000" dirty="0" smtClean="0">
                <a:latin typeface="Calibri" charset="0"/>
                <a:ea typeface="MS PGothic" charset="0"/>
              </a:rPr>
              <a:t>Create another </a:t>
            </a:r>
            <a:r>
              <a:rPr lang="en-US" sz="2000" b="1" dirty="0" err="1" smtClean="0">
                <a:latin typeface="Calibri" charset="0"/>
                <a:ea typeface="MS PGothic" charset="0"/>
              </a:rPr>
              <a:t>FirewallHosted</a:t>
            </a:r>
            <a:endParaRPr lang="en-US" sz="2000" b="1" dirty="0">
              <a:latin typeface="Calibri" charset="0"/>
              <a:ea typeface="MS PGothic" charset="0"/>
            </a:endParaRPr>
          </a:p>
          <a:p>
            <a:pPr marL="457200" indent="-457200">
              <a:buFont typeface="+mj-lt"/>
              <a:buAutoNum type="arabicPeriod"/>
            </a:pPr>
            <a:endParaRPr lang="en-US" sz="2000" b="1" dirty="0" smtClean="0">
              <a:latin typeface="Calibri" charset="0"/>
              <a:ea typeface="MS PGothic" charset="0"/>
            </a:endParaRPr>
          </a:p>
          <a:p>
            <a:pPr marL="457200" indent="-457200">
              <a:buFont typeface="+mj-lt"/>
              <a:buAutoNum type="arabicPeriod"/>
            </a:pPr>
            <a:endParaRPr lang="en-US" sz="2000" b="1" dirty="0">
              <a:latin typeface="Calibri" charset="0"/>
              <a:ea typeface="MS PGothic" charset="0"/>
            </a:endParaRPr>
          </a:p>
          <a:p>
            <a:pPr marL="457200" indent="-457200">
              <a:buFont typeface="+mj-lt"/>
              <a:buAutoNum type="arabicPeriod"/>
            </a:pPr>
            <a:endParaRPr lang="en-US" sz="2000" b="1" dirty="0" smtClean="0">
              <a:latin typeface="Calibri" charset="0"/>
              <a:ea typeface="MS PGothic" charset="0"/>
            </a:endParaRPr>
          </a:p>
          <a:p>
            <a:pPr marL="457200" indent="-457200">
              <a:buFont typeface="+mj-lt"/>
              <a:buAutoNum type="arabicPeriod"/>
            </a:pPr>
            <a:endParaRPr lang="en-US" sz="2000" b="1" dirty="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pPr marL="457200" indent="-457200">
              <a:buFont typeface="+mj-lt"/>
              <a:buAutoNum type="arabicPeriod"/>
            </a:pPr>
            <a:endParaRPr lang="en-US" sz="2000" dirty="0">
              <a:latin typeface="Calibri" charset="0"/>
              <a:ea typeface="MS PGothic" charset="0"/>
            </a:endParaRPr>
          </a:p>
          <a:p>
            <a:pPr marL="457200" indent="-457200">
              <a:buFont typeface="+mj-lt"/>
              <a:buAutoNum type="arabicPeriod"/>
            </a:pPr>
            <a:r>
              <a:rPr lang="en-US" sz="2000" dirty="0" smtClean="0">
                <a:latin typeface="Calibri" charset="0"/>
                <a:ea typeface="MS PGothic" charset="0"/>
              </a:rPr>
              <a:t>Create </a:t>
            </a:r>
            <a:r>
              <a:rPr lang="en-US" sz="2000" dirty="0">
                <a:latin typeface="Calibri" charset="0"/>
                <a:ea typeface="MS PGothic" charset="0"/>
              </a:rPr>
              <a:t>another </a:t>
            </a:r>
            <a:r>
              <a:rPr lang="en-US" sz="2000" b="1" dirty="0" err="1">
                <a:latin typeface="Calibri" charset="0"/>
                <a:ea typeface="MS PGothic" charset="0"/>
              </a:rPr>
              <a:t>FirewallHosted</a:t>
            </a:r>
            <a:endParaRPr lang="en-US" sz="2000" dirty="0" smtClean="0">
              <a:latin typeface="Calibri" charset="0"/>
              <a:ea typeface="MS PGothic" charset="0"/>
            </a:endParaRP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35</a:t>
            </a:fld>
            <a:endParaRPr 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82356983"/>
              </p:ext>
            </p:extLst>
          </p:nvPr>
        </p:nvGraphicFramePr>
        <p:xfrm>
          <a:off x="1524000" y="18457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Attribute</a:t>
                      </a:r>
                      <a:endParaRPr lang="en-US" dirty="0"/>
                    </a:p>
                  </a:txBody>
                  <a:tcPr/>
                </a:tc>
                <a:tc>
                  <a:txBody>
                    <a:bodyPr/>
                    <a:lstStyle/>
                    <a:p>
                      <a:r>
                        <a:rPr lang="en-US" dirty="0" smtClean="0"/>
                        <a:t>Value</a:t>
                      </a:r>
                      <a:endParaRPr lang="en-US" dirty="0"/>
                    </a:p>
                  </a:txBody>
                  <a:tcPr/>
                </a:tc>
              </a:tr>
              <a:tr h="370840">
                <a:tc>
                  <a:txBody>
                    <a:bodyPr/>
                    <a:lstStyle/>
                    <a:p>
                      <a:r>
                        <a:rPr lang="en-US" dirty="0" smtClean="0"/>
                        <a:t>Name</a:t>
                      </a:r>
                      <a:endParaRPr lang="en-US" dirty="0"/>
                    </a:p>
                  </a:txBody>
                  <a:tcPr/>
                </a:tc>
                <a:tc>
                  <a:txBody>
                    <a:bodyPr/>
                    <a:lstStyle/>
                    <a:p>
                      <a:r>
                        <a:rPr lang="en-US" dirty="0" err="1" smtClean="0"/>
                        <a:t>CorpLanEngrLanFW</a:t>
                      </a:r>
                      <a:endParaRPr lang="en-US" dirty="0"/>
                    </a:p>
                  </a:txBody>
                  <a:tcPr/>
                </a:tc>
              </a:tr>
              <a:tr h="370840">
                <a:tc>
                  <a:txBody>
                    <a:bodyPr/>
                    <a:lstStyle/>
                    <a:p>
                      <a:r>
                        <a:rPr lang="en-US" dirty="0" err="1" smtClean="0"/>
                        <a:t>strengthOfUserAuthentication</a:t>
                      </a:r>
                      <a:endParaRPr lang="en-US" dirty="0"/>
                    </a:p>
                  </a:txBody>
                  <a:tcPr/>
                </a:tc>
                <a:tc>
                  <a:txBody>
                    <a:bodyPr/>
                    <a:lstStyle/>
                    <a:p>
                      <a:r>
                        <a:rPr lang="en-US" dirty="0" err="1" smtClean="0"/>
                        <a:t>userAuthStrength</a:t>
                      </a:r>
                      <a:endParaRPr lang="en-US" dirty="0"/>
                    </a:p>
                  </a:txBody>
                  <a:tcPr/>
                </a:tc>
              </a:tr>
              <a:tr h="370840">
                <a:tc>
                  <a:txBody>
                    <a:bodyPr/>
                    <a:lstStyle/>
                    <a:p>
                      <a:r>
                        <a:rPr lang="en-US" dirty="0" err="1" smtClean="0"/>
                        <a:t>userAuthenticationType</a:t>
                      </a:r>
                      <a:endParaRPr lang="en-US" dirty="0"/>
                    </a:p>
                  </a:txBody>
                  <a:tcPr/>
                </a:tc>
                <a:tc>
                  <a:txBody>
                    <a:bodyPr/>
                    <a:lstStyle/>
                    <a:p>
                      <a:r>
                        <a:rPr lang="en-US" dirty="0" err="1" smtClean="0"/>
                        <a:t>userAuthType</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43791228"/>
              </p:ext>
            </p:extLst>
          </p:nvPr>
        </p:nvGraphicFramePr>
        <p:xfrm>
          <a:off x="1524000" y="4431768"/>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Attribute</a:t>
                      </a:r>
                      <a:endParaRPr lang="en-US" dirty="0"/>
                    </a:p>
                  </a:txBody>
                  <a:tcPr/>
                </a:tc>
                <a:tc>
                  <a:txBody>
                    <a:bodyPr/>
                    <a:lstStyle/>
                    <a:p>
                      <a:r>
                        <a:rPr lang="en-US" dirty="0" smtClean="0"/>
                        <a:t>Value</a:t>
                      </a:r>
                      <a:endParaRPr lang="en-US" dirty="0"/>
                    </a:p>
                  </a:txBody>
                  <a:tcPr/>
                </a:tc>
              </a:tr>
              <a:tr h="370840">
                <a:tc>
                  <a:txBody>
                    <a:bodyPr/>
                    <a:lstStyle/>
                    <a:p>
                      <a:r>
                        <a:rPr lang="en-US" dirty="0" smtClean="0"/>
                        <a:t>Name</a:t>
                      </a:r>
                      <a:endParaRPr lang="en-US" dirty="0"/>
                    </a:p>
                  </a:txBody>
                  <a:tcPr/>
                </a:tc>
                <a:tc>
                  <a:txBody>
                    <a:bodyPr/>
                    <a:lstStyle/>
                    <a:p>
                      <a:r>
                        <a:rPr lang="en-US" dirty="0" err="1" smtClean="0"/>
                        <a:t>EngrLanScadaLanFW</a:t>
                      </a:r>
                      <a:endParaRPr lang="en-US" dirty="0"/>
                    </a:p>
                  </a:txBody>
                  <a:tcPr/>
                </a:tc>
              </a:tr>
              <a:tr h="370840">
                <a:tc>
                  <a:txBody>
                    <a:bodyPr/>
                    <a:lstStyle/>
                    <a:p>
                      <a:r>
                        <a:rPr lang="en-US" dirty="0" err="1" smtClean="0"/>
                        <a:t>strengthOfUserAuthentication</a:t>
                      </a:r>
                      <a:endParaRPr lang="en-US" dirty="0"/>
                    </a:p>
                  </a:txBody>
                  <a:tcPr/>
                </a:tc>
                <a:tc>
                  <a:txBody>
                    <a:bodyPr/>
                    <a:lstStyle/>
                    <a:p>
                      <a:r>
                        <a:rPr lang="en-US" dirty="0" err="1" smtClean="0"/>
                        <a:t>userAuthStrength</a:t>
                      </a:r>
                      <a:endParaRPr lang="en-US" dirty="0"/>
                    </a:p>
                  </a:txBody>
                  <a:tcPr/>
                </a:tc>
              </a:tr>
              <a:tr h="370840">
                <a:tc>
                  <a:txBody>
                    <a:bodyPr/>
                    <a:lstStyle/>
                    <a:p>
                      <a:r>
                        <a:rPr lang="en-US" dirty="0" err="1" smtClean="0"/>
                        <a:t>userAuthenticationType</a:t>
                      </a:r>
                      <a:endParaRPr lang="en-US" dirty="0"/>
                    </a:p>
                  </a:txBody>
                  <a:tcPr/>
                </a:tc>
                <a:tc>
                  <a:txBody>
                    <a:bodyPr/>
                    <a:lstStyle/>
                    <a:p>
                      <a:r>
                        <a:rPr lang="en-US" dirty="0" err="1" smtClean="0"/>
                        <a:t>userAuthType</a:t>
                      </a:r>
                      <a:endParaRPr lang="en-US" dirty="0"/>
                    </a:p>
                  </a:txBody>
                  <a:tcPr/>
                </a:tc>
              </a:tr>
            </a:tbl>
          </a:graphicData>
        </a:graphic>
      </p:graphicFrame>
    </p:spTree>
    <p:extLst>
      <p:ext uri="{BB962C8B-B14F-4D97-AF65-F5344CB8AC3E}">
        <p14:creationId xmlns:p14="http://schemas.microsoft.com/office/powerpoint/2010/main" val="42868422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36</a:t>
            </a:fld>
            <a:endParaRPr lang="en-US" sz="1200">
              <a:solidFill>
                <a:srgbClr val="898989"/>
              </a:solidFill>
            </a:endParaRPr>
          </a:p>
        </p:txBody>
      </p:sp>
      <p:pic>
        <p:nvPicPr>
          <p:cNvPr id="4" name="Picture 3" descr="Screen Shot 2016-08-15 at 8.4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84"/>
            <a:ext cx="9144000" cy="5854791"/>
          </a:xfrm>
          <a:prstGeom prst="rect">
            <a:avLst/>
          </a:prstGeom>
        </p:spPr>
      </p:pic>
    </p:spTree>
    <p:extLst>
      <p:ext uri="{BB962C8B-B14F-4D97-AF65-F5344CB8AC3E}">
        <p14:creationId xmlns:p14="http://schemas.microsoft.com/office/powerpoint/2010/main" val="22107012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Select the </a:t>
            </a:r>
            <a:r>
              <a:rPr lang="en-US" sz="2000" b="1" dirty="0" err="1" smtClean="0">
                <a:latin typeface="Calibri" charset="0"/>
                <a:ea typeface="MS PGothic" charset="0"/>
              </a:rPr>
              <a:t>CorpLanEngrLanFW</a:t>
            </a:r>
            <a:r>
              <a:rPr lang="en-US" sz="2000" dirty="0" smtClean="0">
                <a:latin typeface="Calibri" charset="0"/>
                <a:ea typeface="MS PGothic" charset="0"/>
              </a:rPr>
              <a:t> component and click the Add Relationship button.</a:t>
            </a:r>
          </a:p>
          <a:p>
            <a:pPr marL="457200" indent="-457200">
              <a:buFont typeface="+mj-lt"/>
              <a:buAutoNum type="arabicPeriod"/>
            </a:pPr>
            <a:r>
              <a:rPr lang="en-US" sz="2000" dirty="0" smtClean="0">
                <a:latin typeface="Calibri" charset="0"/>
                <a:ea typeface="MS PGothic" charset="0"/>
              </a:rPr>
              <a:t>Select the </a:t>
            </a:r>
            <a:r>
              <a:rPr lang="en-US" sz="2000" b="1" dirty="0" err="1" smtClean="0">
                <a:latin typeface="Calibri" charset="0"/>
                <a:ea typeface="MS PGothic" charset="0"/>
              </a:rPr>
              <a:t>CorpLan</a:t>
            </a:r>
            <a:r>
              <a:rPr lang="en-US" sz="2000" dirty="0" smtClean="0">
                <a:latin typeface="Calibri" charset="0"/>
                <a:ea typeface="MS PGothic" charset="0"/>
              </a:rPr>
              <a:t> component.</a:t>
            </a:r>
          </a:p>
          <a:p>
            <a:pPr marL="457200" indent="-457200">
              <a:buFont typeface="+mj-lt"/>
              <a:buAutoNum type="arabicPeriod"/>
            </a:pPr>
            <a:r>
              <a:rPr lang="en-US" sz="2000" dirty="0" smtClean="0">
                <a:latin typeface="Calibri" charset="0"/>
                <a:ea typeface="MS PGothic" charset="0"/>
              </a:rPr>
              <a:t>Select </a:t>
            </a:r>
            <a:r>
              <a:rPr lang="en-US" sz="2000" dirty="0" smtClean="0">
                <a:latin typeface="Calibri" charset="0"/>
                <a:ea typeface="MS PGothic" charset="0"/>
              </a:rPr>
              <a:t>the </a:t>
            </a:r>
            <a:r>
              <a:rPr lang="en-US" sz="2000" b="1" dirty="0" err="1" smtClean="0">
                <a:latin typeface="Calibri" charset="0"/>
                <a:ea typeface="MS PGothic" charset="0"/>
              </a:rPr>
              <a:t>onNetwork</a:t>
            </a:r>
            <a:r>
              <a:rPr lang="en-US" sz="2000" dirty="0" smtClean="0">
                <a:latin typeface="Calibri" charset="0"/>
                <a:ea typeface="MS PGothic" charset="0"/>
              </a:rPr>
              <a:t> </a:t>
            </a:r>
            <a:r>
              <a:rPr lang="en-US" sz="2000" dirty="0" smtClean="0">
                <a:latin typeface="Calibri" charset="0"/>
                <a:ea typeface="MS PGothic" charset="0"/>
              </a:rPr>
              <a:t>relationship </a:t>
            </a:r>
            <a:r>
              <a:rPr lang="en-US" sz="2000" dirty="0" smtClean="0">
                <a:latin typeface="Calibri" charset="0"/>
                <a:ea typeface="MS PGothic" charset="0"/>
              </a:rPr>
              <a:t>and click Finish.</a:t>
            </a:r>
          </a:p>
          <a:p>
            <a:pPr marL="457200" indent="-457200">
              <a:buFont typeface="+mj-lt"/>
              <a:buAutoNum type="arabicPeriod"/>
            </a:pPr>
            <a:endParaRPr lang="en-US" sz="2000" dirty="0" smtClean="0">
              <a:latin typeface="Calibri" charset="0"/>
              <a:ea typeface="MS PGothic" charset="0"/>
            </a:endParaRP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37</a:t>
            </a:fld>
            <a:endParaRPr lang="en-US" sz="1200">
              <a:solidFill>
                <a:srgbClr val="898989"/>
              </a:solidFill>
            </a:endParaRPr>
          </a:p>
        </p:txBody>
      </p:sp>
      <p:pic>
        <p:nvPicPr>
          <p:cNvPr id="2" name="Picture 1" descr="Screen Shot 2016-08-01 at 5.1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8380"/>
            <a:ext cx="9144000" cy="4553123"/>
          </a:xfrm>
          <a:prstGeom prst="rect">
            <a:avLst/>
          </a:prstGeom>
        </p:spPr>
      </p:pic>
    </p:spTree>
    <p:extLst>
      <p:ext uri="{BB962C8B-B14F-4D97-AF65-F5344CB8AC3E}">
        <p14:creationId xmlns:p14="http://schemas.microsoft.com/office/powerpoint/2010/main" val="14388594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Create additional </a:t>
            </a:r>
            <a:r>
              <a:rPr lang="en-US" sz="2000" b="1" dirty="0" err="1" smtClean="0">
                <a:latin typeface="Calibri" charset="0"/>
                <a:ea typeface="MS PGothic" charset="0"/>
              </a:rPr>
              <a:t>onNetwork</a:t>
            </a:r>
            <a:r>
              <a:rPr lang="en-US" sz="2000" dirty="0" smtClean="0">
                <a:latin typeface="Calibri" charset="0"/>
                <a:ea typeface="MS PGothic" charset="0"/>
              </a:rPr>
              <a:t> relationships between:</a:t>
            </a:r>
          </a:p>
          <a:p>
            <a:pPr marL="857250" lvl="1" indent="-457200"/>
            <a:r>
              <a:rPr lang="en-US" sz="1600" b="1" dirty="0" err="1" smtClean="0">
                <a:latin typeface="Calibri" charset="0"/>
                <a:ea typeface="MS PGothic" charset="0"/>
              </a:rPr>
              <a:t>CorpLanEngrLanFW</a:t>
            </a:r>
            <a:r>
              <a:rPr lang="en-US" sz="1600" dirty="0" smtClean="0">
                <a:latin typeface="Calibri" charset="0"/>
                <a:ea typeface="MS PGothic" charset="0"/>
              </a:rPr>
              <a:t> to </a:t>
            </a:r>
            <a:r>
              <a:rPr lang="en-US" sz="1600" b="1" dirty="0" err="1" smtClean="0">
                <a:latin typeface="Calibri" charset="0"/>
                <a:ea typeface="MS PGothic" charset="0"/>
              </a:rPr>
              <a:t>EngrLAN</a:t>
            </a:r>
            <a:endParaRPr lang="en-US" sz="1600" b="1" dirty="0" smtClean="0">
              <a:latin typeface="Calibri" charset="0"/>
              <a:ea typeface="MS PGothic" charset="0"/>
            </a:endParaRPr>
          </a:p>
          <a:p>
            <a:pPr marL="857250" lvl="1" indent="-457200"/>
            <a:r>
              <a:rPr lang="en-US" sz="1600" b="1" dirty="0" err="1" smtClean="0">
                <a:latin typeface="Calibri" charset="0"/>
                <a:ea typeface="MS PGothic" charset="0"/>
              </a:rPr>
              <a:t>CorpLanScadaLanFW</a:t>
            </a:r>
            <a:r>
              <a:rPr lang="en-US" sz="1600" dirty="0" smtClean="0">
                <a:latin typeface="Calibri" charset="0"/>
                <a:ea typeface="MS PGothic" charset="0"/>
              </a:rPr>
              <a:t> to </a:t>
            </a:r>
            <a:r>
              <a:rPr lang="en-US" sz="1600" b="1" dirty="0" err="1" smtClean="0">
                <a:latin typeface="Calibri" charset="0"/>
                <a:ea typeface="MS PGothic" charset="0"/>
              </a:rPr>
              <a:t>CorpLAN</a:t>
            </a:r>
            <a:endParaRPr lang="en-US" sz="1600" b="1" dirty="0" smtClean="0">
              <a:latin typeface="Calibri" charset="0"/>
              <a:ea typeface="MS PGothic" charset="0"/>
            </a:endParaRPr>
          </a:p>
          <a:p>
            <a:pPr marL="857250" lvl="1" indent="-457200"/>
            <a:r>
              <a:rPr lang="en-US" sz="1600" b="1" dirty="0" err="1" smtClean="0">
                <a:latin typeface="Calibri" charset="0"/>
                <a:ea typeface="MS PGothic" charset="0"/>
              </a:rPr>
              <a:t>CorpLanScadaLanFW</a:t>
            </a:r>
            <a:r>
              <a:rPr lang="en-US" sz="1600" dirty="0" smtClean="0">
                <a:latin typeface="Calibri" charset="0"/>
                <a:ea typeface="MS PGothic" charset="0"/>
              </a:rPr>
              <a:t> to </a:t>
            </a:r>
            <a:r>
              <a:rPr lang="en-US" sz="1600" b="1" dirty="0" smtClean="0">
                <a:latin typeface="Calibri" charset="0"/>
                <a:ea typeface="MS PGothic" charset="0"/>
              </a:rPr>
              <a:t>SCADALAN</a:t>
            </a:r>
          </a:p>
          <a:p>
            <a:pPr marL="857250" lvl="1" indent="-457200"/>
            <a:r>
              <a:rPr lang="en-US" sz="1600" b="1" dirty="0" err="1" smtClean="0">
                <a:latin typeface="Calibri" charset="0"/>
                <a:ea typeface="MS PGothic" charset="0"/>
              </a:rPr>
              <a:t>EngrLanScadaLanFW</a:t>
            </a:r>
            <a:r>
              <a:rPr lang="en-US" sz="1600" dirty="0" smtClean="0">
                <a:latin typeface="Calibri" charset="0"/>
                <a:ea typeface="MS PGothic" charset="0"/>
              </a:rPr>
              <a:t> to </a:t>
            </a:r>
            <a:r>
              <a:rPr lang="en-US" sz="1600" b="1" dirty="0" err="1" smtClean="0">
                <a:latin typeface="Calibri" charset="0"/>
                <a:ea typeface="MS PGothic" charset="0"/>
              </a:rPr>
              <a:t>EngrLAN</a:t>
            </a:r>
            <a:endParaRPr lang="en-US" sz="1600" b="1" dirty="0" smtClean="0">
              <a:latin typeface="Calibri" charset="0"/>
              <a:ea typeface="MS PGothic" charset="0"/>
            </a:endParaRPr>
          </a:p>
          <a:p>
            <a:pPr marL="857250" lvl="1" indent="-457200"/>
            <a:r>
              <a:rPr lang="en-US" sz="1600" b="1" dirty="0" err="1" smtClean="0">
                <a:latin typeface="Calibri" charset="0"/>
                <a:ea typeface="MS PGothic" charset="0"/>
              </a:rPr>
              <a:t>EngrLanScadaLanFW</a:t>
            </a:r>
            <a:r>
              <a:rPr lang="en-US" sz="1600" dirty="0" smtClean="0">
                <a:latin typeface="Calibri" charset="0"/>
                <a:ea typeface="MS PGothic" charset="0"/>
              </a:rPr>
              <a:t> to </a:t>
            </a:r>
            <a:r>
              <a:rPr lang="en-US" sz="1600" b="1" dirty="0" smtClean="0">
                <a:latin typeface="Calibri" charset="0"/>
                <a:ea typeface="MS PGothic" charset="0"/>
              </a:rPr>
              <a:t>SCADALAN</a:t>
            </a:r>
          </a:p>
          <a:p>
            <a:pPr marL="457200" indent="-457200">
              <a:buFont typeface="+mj-lt"/>
              <a:buAutoNum type="arabicPeriod"/>
            </a:pPr>
            <a:endParaRPr lang="en-US" sz="2000" dirty="0" smtClean="0">
              <a:latin typeface="Calibri" charset="0"/>
              <a:ea typeface="MS PGothic" charset="0"/>
            </a:endParaRP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38</a:t>
            </a:fld>
            <a:endParaRPr lang="en-US" sz="1200">
              <a:solidFill>
                <a:srgbClr val="898989"/>
              </a:solidFill>
            </a:endParaRPr>
          </a:p>
        </p:txBody>
      </p:sp>
      <p:pic>
        <p:nvPicPr>
          <p:cNvPr id="4" name="Picture 3" descr="Screen Shot 2016-08-01 at 5.2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0452"/>
            <a:ext cx="9144000" cy="4896937"/>
          </a:xfrm>
          <a:prstGeom prst="rect">
            <a:avLst/>
          </a:prstGeom>
        </p:spPr>
      </p:pic>
    </p:spTree>
    <p:extLst>
      <p:ext uri="{BB962C8B-B14F-4D97-AF65-F5344CB8AC3E}">
        <p14:creationId xmlns:p14="http://schemas.microsoft.com/office/powerpoint/2010/main" val="3450683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Create a </a:t>
            </a:r>
            <a:r>
              <a:rPr lang="en-US" sz="2000" b="1" dirty="0" smtClean="0">
                <a:latin typeface="Calibri" charset="0"/>
                <a:ea typeface="MS PGothic" charset="0"/>
              </a:rPr>
              <a:t>Workstation</a:t>
            </a:r>
            <a:r>
              <a:rPr lang="en-US" sz="2000" dirty="0" smtClean="0">
                <a:latin typeface="Calibri" charset="0"/>
                <a:ea typeface="MS PGothic" charset="0"/>
              </a:rPr>
              <a:t> called </a:t>
            </a:r>
            <a:r>
              <a:rPr lang="en-US" sz="2000" b="1" dirty="0" err="1" smtClean="0">
                <a:latin typeface="Calibri" charset="0"/>
                <a:ea typeface="MS PGothic" charset="0"/>
              </a:rPr>
              <a:t>EngrWorkstation</a:t>
            </a:r>
            <a:endParaRPr lang="en-US" sz="2000" dirty="0" smtClean="0">
              <a:latin typeface="Calibri" charset="0"/>
              <a:ea typeface="MS PGothic" charset="0"/>
            </a:endParaRPr>
          </a:p>
          <a:p>
            <a:pPr marL="457200" indent="-457200">
              <a:buFont typeface="+mj-lt"/>
              <a:buAutoNum type="arabicPeriod"/>
            </a:pPr>
            <a:r>
              <a:rPr lang="en-US" sz="2000" dirty="0" smtClean="0">
                <a:latin typeface="Calibri" charset="0"/>
                <a:ea typeface="MS PGothic" charset="0"/>
              </a:rPr>
              <a:t>Define an </a:t>
            </a:r>
            <a:r>
              <a:rPr lang="en-US" sz="2000" b="1" dirty="0" err="1" smtClean="0">
                <a:latin typeface="Calibri" charset="0"/>
                <a:ea typeface="MS PGothic" charset="0"/>
              </a:rPr>
              <a:t>onNetwork</a:t>
            </a:r>
            <a:r>
              <a:rPr lang="en-US" sz="2000" dirty="0" smtClean="0">
                <a:latin typeface="Calibri" charset="0"/>
                <a:ea typeface="MS PGothic" charset="0"/>
              </a:rPr>
              <a:t> relationship from </a:t>
            </a:r>
            <a:r>
              <a:rPr lang="en-US" sz="2000" b="1" dirty="0" err="1" smtClean="0">
                <a:latin typeface="Calibri" charset="0"/>
                <a:ea typeface="MS PGothic" charset="0"/>
              </a:rPr>
              <a:t>EngrWorkstation</a:t>
            </a:r>
            <a:r>
              <a:rPr lang="en-US" sz="2000" dirty="0" smtClean="0">
                <a:latin typeface="Calibri" charset="0"/>
                <a:ea typeface="MS PGothic" charset="0"/>
              </a:rPr>
              <a:t> to </a:t>
            </a:r>
            <a:r>
              <a:rPr lang="en-US" sz="2000" b="1" dirty="0" err="1" smtClean="0">
                <a:latin typeface="Calibri" charset="0"/>
                <a:ea typeface="MS PGothic" charset="0"/>
              </a:rPr>
              <a:t>EngrLAN</a:t>
            </a:r>
            <a:r>
              <a:rPr lang="en-US" sz="2000" dirty="0" smtClean="0">
                <a:latin typeface="Calibri" charset="0"/>
                <a:ea typeface="MS PGothic" charset="0"/>
              </a:rPr>
              <a:t>.</a:t>
            </a:r>
          </a:p>
          <a:p>
            <a:pPr marL="457200" indent="-457200">
              <a:buFont typeface="+mj-lt"/>
              <a:buAutoNum type="arabicPeriod"/>
            </a:pPr>
            <a:r>
              <a:rPr lang="en-US" sz="2000" dirty="0" smtClean="0">
                <a:latin typeface="Calibri" charset="0"/>
                <a:ea typeface="MS PGothic" charset="0"/>
              </a:rPr>
              <a:t>Create an </a:t>
            </a:r>
            <a:r>
              <a:rPr lang="en-US" sz="2000" b="1" dirty="0" err="1" smtClean="0">
                <a:latin typeface="Calibri" charset="0"/>
                <a:ea typeface="MS PGothic" charset="0"/>
              </a:rPr>
              <a:t>OperatingSystem</a:t>
            </a:r>
            <a:r>
              <a:rPr lang="en-US" sz="2000" dirty="0" smtClean="0">
                <a:latin typeface="Calibri" charset="0"/>
                <a:ea typeface="MS PGothic" charset="0"/>
              </a:rPr>
              <a:t> called </a:t>
            </a:r>
            <a:r>
              <a:rPr lang="en-US" sz="2000" b="1" dirty="0" err="1" smtClean="0">
                <a:latin typeface="Calibri" charset="0"/>
                <a:ea typeface="MS PGothic" charset="0"/>
              </a:rPr>
              <a:t>LinuxOS</a:t>
            </a:r>
            <a:r>
              <a:rPr lang="en-US" sz="2000" dirty="0" smtClean="0">
                <a:latin typeface="Calibri" charset="0"/>
                <a:ea typeface="MS PGothic" charset="0"/>
              </a:rPr>
              <a:t>.</a:t>
            </a:r>
          </a:p>
          <a:p>
            <a:pPr marL="457200" indent="-457200">
              <a:buFont typeface="+mj-lt"/>
              <a:buAutoNum type="arabicPeriod"/>
            </a:pPr>
            <a:r>
              <a:rPr lang="en-US" sz="2000" dirty="0" smtClean="0">
                <a:latin typeface="Calibri" charset="0"/>
                <a:ea typeface="MS PGothic" charset="0"/>
              </a:rPr>
              <a:t>Define a </a:t>
            </a:r>
            <a:r>
              <a:rPr lang="en-US" sz="2000" b="1" dirty="0" err="1" smtClean="0">
                <a:latin typeface="Calibri" charset="0"/>
                <a:ea typeface="MS PGothic" charset="0"/>
              </a:rPr>
              <a:t>hardwarePlatform</a:t>
            </a:r>
            <a:r>
              <a:rPr lang="en-US" sz="2000" dirty="0" smtClean="0">
                <a:latin typeface="Calibri" charset="0"/>
                <a:ea typeface="MS PGothic" charset="0"/>
              </a:rPr>
              <a:t> relationship from </a:t>
            </a:r>
            <a:r>
              <a:rPr lang="en-US" sz="2000" b="1" dirty="0" err="1" smtClean="0">
                <a:latin typeface="Calibri" charset="0"/>
                <a:ea typeface="MS PGothic" charset="0"/>
              </a:rPr>
              <a:t>LinuxOS</a:t>
            </a:r>
            <a:r>
              <a:rPr lang="en-US" sz="2000" b="1" dirty="0" smtClean="0">
                <a:latin typeface="Calibri" charset="0"/>
                <a:ea typeface="MS PGothic" charset="0"/>
              </a:rPr>
              <a:t> </a:t>
            </a:r>
            <a:r>
              <a:rPr lang="en-US" sz="2000" dirty="0" smtClean="0">
                <a:latin typeface="Calibri" charset="0"/>
                <a:ea typeface="MS PGothic" charset="0"/>
              </a:rPr>
              <a:t>to </a:t>
            </a:r>
            <a:r>
              <a:rPr lang="en-US" sz="2000" b="1" dirty="0" err="1" smtClean="0">
                <a:latin typeface="Calibri" charset="0"/>
                <a:ea typeface="MS PGothic" charset="0"/>
              </a:rPr>
              <a:t>EngrWorkstation</a:t>
            </a:r>
            <a:r>
              <a:rPr lang="en-US" sz="2000" b="1" dirty="0" smtClean="0">
                <a:latin typeface="Calibri" charset="0"/>
                <a:ea typeface="MS PGothic" charset="0"/>
              </a:rPr>
              <a:t>.</a:t>
            </a:r>
          </a:p>
          <a:p>
            <a:pPr marL="457200" indent="-457200">
              <a:buFont typeface="+mj-lt"/>
              <a:buAutoNum type="arabicPeriod"/>
            </a:pPr>
            <a:r>
              <a:rPr lang="en-US" sz="2000" dirty="0" smtClean="0">
                <a:latin typeface="Calibri" charset="0"/>
                <a:ea typeface="MS PGothic" charset="0"/>
              </a:rPr>
              <a:t>Create an </a:t>
            </a:r>
            <a:r>
              <a:rPr lang="en-US" sz="2000" b="1" dirty="0" smtClean="0">
                <a:latin typeface="Calibri" charset="0"/>
                <a:ea typeface="MS PGothic" charset="0"/>
              </a:rPr>
              <a:t>Application</a:t>
            </a:r>
            <a:r>
              <a:rPr lang="en-US" sz="2000" dirty="0" smtClean="0">
                <a:latin typeface="Calibri" charset="0"/>
                <a:ea typeface="MS PGothic" charset="0"/>
              </a:rPr>
              <a:t> called </a:t>
            </a:r>
            <a:r>
              <a:rPr lang="en-US" sz="2000" b="1" dirty="0" err="1" smtClean="0">
                <a:latin typeface="Calibri" charset="0"/>
                <a:ea typeface="MS PGothic" charset="0"/>
              </a:rPr>
              <a:t>SSHServer</a:t>
            </a:r>
            <a:r>
              <a:rPr lang="en-US" sz="2000" dirty="0" smtClean="0">
                <a:latin typeface="Calibri" charset="0"/>
                <a:ea typeface="MS PGothic" charset="0"/>
              </a:rPr>
              <a:t>.</a:t>
            </a:r>
          </a:p>
          <a:p>
            <a:pPr marL="457200" indent="-457200">
              <a:buFont typeface="+mj-lt"/>
              <a:buAutoNum type="arabicPeriod"/>
            </a:pPr>
            <a:r>
              <a:rPr lang="en-US" sz="2000" dirty="0" smtClean="0">
                <a:latin typeface="Calibri" charset="0"/>
                <a:ea typeface="MS PGothic" charset="0"/>
              </a:rPr>
              <a:t>Define an </a:t>
            </a:r>
            <a:r>
              <a:rPr lang="en-US" sz="2000" b="1" dirty="0" err="1" smtClean="0">
                <a:latin typeface="Calibri" charset="0"/>
                <a:ea typeface="MS PGothic" charset="0"/>
              </a:rPr>
              <a:t>applicationOS</a:t>
            </a:r>
            <a:r>
              <a:rPr lang="en-US" sz="2000" dirty="0" smtClean="0">
                <a:latin typeface="Calibri" charset="0"/>
                <a:ea typeface="MS PGothic" charset="0"/>
              </a:rPr>
              <a:t> relationship from the </a:t>
            </a:r>
            <a:r>
              <a:rPr lang="en-US" sz="2000" b="1" dirty="0" err="1" smtClean="0">
                <a:latin typeface="Calibri" charset="0"/>
                <a:ea typeface="MS PGothic" charset="0"/>
              </a:rPr>
              <a:t>SSHServer</a:t>
            </a:r>
            <a:r>
              <a:rPr lang="en-US" sz="2000" dirty="0" smtClean="0">
                <a:latin typeface="Calibri" charset="0"/>
                <a:ea typeface="MS PGothic" charset="0"/>
              </a:rPr>
              <a:t> to </a:t>
            </a:r>
            <a:r>
              <a:rPr lang="en-US" sz="2000" b="1" dirty="0" err="1" smtClean="0">
                <a:latin typeface="Calibri" charset="0"/>
                <a:ea typeface="MS PGothic" charset="0"/>
              </a:rPr>
              <a:t>LinuxOS</a:t>
            </a:r>
            <a:r>
              <a:rPr lang="en-US" sz="2000" dirty="0" smtClean="0">
                <a:latin typeface="Calibri" charset="0"/>
                <a:ea typeface="MS PGothic" charset="0"/>
              </a:rPr>
              <a:t>.</a:t>
            </a:r>
            <a:endParaRPr lang="en-US" sz="16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39</a:t>
            </a:fld>
            <a:endParaRPr lang="en-US" sz="1200">
              <a:solidFill>
                <a:srgbClr val="898989"/>
              </a:solidFill>
            </a:endParaRPr>
          </a:p>
        </p:txBody>
      </p:sp>
      <p:pic>
        <p:nvPicPr>
          <p:cNvPr id="3" name="Picture 2" descr="Screen Shot 2016-08-01 at 5.29.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2053"/>
            <a:ext cx="9144000" cy="3608602"/>
          </a:xfrm>
          <a:prstGeom prst="rect">
            <a:avLst/>
          </a:prstGeom>
        </p:spPr>
      </p:pic>
    </p:spTree>
    <p:extLst>
      <p:ext uri="{BB962C8B-B14F-4D97-AF65-F5344CB8AC3E}">
        <p14:creationId xmlns:p14="http://schemas.microsoft.com/office/powerpoint/2010/main" val="34310558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488950"/>
            <a:ext cx="8229600" cy="503238"/>
          </a:xfrm>
        </p:spPr>
        <p:txBody>
          <a:bodyPr/>
          <a:lstStyle/>
          <a:p>
            <a:pPr eaLnBrk="1" hangingPunct="1"/>
            <a:r>
              <a:rPr lang="en-US" dirty="0">
                <a:latin typeface="Calibri" charset="0"/>
                <a:ea typeface="MS PGothic" charset="0"/>
              </a:rPr>
              <a:t>ADVISE Meta </a:t>
            </a:r>
            <a:r>
              <a:rPr lang="en-US" dirty="0" smtClean="0">
                <a:latin typeface="Calibri" charset="0"/>
                <a:ea typeface="MS PGothic" charset="0"/>
              </a:rPr>
              <a:t>Tool on </a:t>
            </a:r>
            <a:r>
              <a:rPr lang="en-US" dirty="0" err="1" smtClean="0">
                <a:latin typeface="Calibri" charset="0"/>
                <a:ea typeface="MS PGothic" charset="0"/>
              </a:rPr>
              <a:t>Möbius</a:t>
            </a:r>
            <a:endParaRPr lang="en-US" dirty="0">
              <a:latin typeface="Calibri" charset="0"/>
              <a:ea typeface="MS PGothic" charset="0"/>
            </a:endParaRPr>
          </a:p>
        </p:txBody>
      </p:sp>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BF07697-3B38-6C46-933D-AC0F66189BE5}" type="slidenum">
              <a:rPr lang="en-US" sz="1200">
                <a:solidFill>
                  <a:srgbClr val="898989"/>
                </a:solidFill>
                <a:latin typeface="Calibri" charset="0"/>
              </a:rPr>
              <a:pPr/>
              <a:t>4</a:t>
            </a:fld>
            <a:endParaRPr lang="en-US" sz="1200">
              <a:solidFill>
                <a:srgbClr val="898989"/>
              </a:solidFill>
              <a:latin typeface="Calibri" charset="0"/>
            </a:endParaRPr>
          </a:p>
        </p:txBody>
      </p:sp>
      <p:sp>
        <p:nvSpPr>
          <p:cNvPr id="28675" name="Content Placeholder 4"/>
          <p:cNvSpPr txBox="1">
            <a:spLocks/>
          </p:cNvSpPr>
          <p:nvPr/>
        </p:nvSpPr>
        <p:spPr bwMode="auto">
          <a:xfrm>
            <a:off x="571500" y="1287463"/>
            <a:ext cx="8115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20000"/>
              </a:spcBef>
              <a:buFont typeface="Arial" charset="0"/>
              <a:buNone/>
            </a:pPr>
            <a:r>
              <a:rPr lang="en-US" sz="3200">
                <a:latin typeface="Calibri" charset="0"/>
              </a:rPr>
              <a:t> </a:t>
            </a:r>
          </a:p>
        </p:txBody>
      </p:sp>
      <p:sp>
        <p:nvSpPr>
          <p:cNvPr id="6" name="Rectangle 5"/>
          <p:cNvSpPr/>
          <p:nvPr/>
        </p:nvSpPr>
        <p:spPr>
          <a:xfrm>
            <a:off x="3230563" y="2857500"/>
            <a:ext cx="2560637" cy="18637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err="1" smtClean="0"/>
              <a:t>Möbius</a:t>
            </a:r>
            <a:r>
              <a:rPr lang="en-US" sz="3200" dirty="0" smtClean="0"/>
              <a:t> </a:t>
            </a:r>
            <a:endParaRPr lang="en-US" sz="3200" dirty="0"/>
          </a:p>
          <a:p>
            <a:pPr algn="ctr">
              <a:defRPr/>
            </a:pPr>
            <a:r>
              <a:rPr lang="en-US" sz="3200" dirty="0"/>
              <a:t>Tool</a:t>
            </a:r>
          </a:p>
        </p:txBody>
      </p:sp>
      <p:sp>
        <p:nvSpPr>
          <p:cNvPr id="7" name="Flowchart: Multidocument 7"/>
          <p:cNvSpPr/>
          <p:nvPr/>
        </p:nvSpPr>
        <p:spPr>
          <a:xfrm>
            <a:off x="6454775" y="2114550"/>
            <a:ext cx="1744663" cy="1485900"/>
          </a:xfrm>
          <a:prstGeom prst="flowChartMultidocumen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i="1" dirty="0"/>
              <a:t>Architecture 1 </a:t>
            </a:r>
            <a:r>
              <a:rPr lang="en-US" dirty="0"/>
              <a:t>Security metrics</a:t>
            </a:r>
          </a:p>
        </p:txBody>
      </p:sp>
      <p:cxnSp>
        <p:nvCxnSpPr>
          <p:cNvPr id="8" name="Straight Arrow Connector 7"/>
          <p:cNvCxnSpPr/>
          <p:nvPr/>
        </p:nvCxnSpPr>
        <p:spPr>
          <a:xfrm>
            <a:off x="2571750" y="3084513"/>
            <a:ext cx="6588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91200" y="3017838"/>
            <a:ext cx="6635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Flowchart: Multidocument 19"/>
          <p:cNvSpPr/>
          <p:nvPr/>
        </p:nvSpPr>
        <p:spPr>
          <a:xfrm>
            <a:off x="6454775" y="3978275"/>
            <a:ext cx="1744663" cy="1485900"/>
          </a:xfrm>
          <a:prstGeom prst="flowChartMultidocumen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i="1" dirty="0"/>
              <a:t>Architecture 2 </a:t>
            </a:r>
            <a:r>
              <a:rPr lang="en-US" dirty="0"/>
              <a:t>Security metrics</a:t>
            </a:r>
          </a:p>
        </p:txBody>
      </p:sp>
      <p:cxnSp>
        <p:nvCxnSpPr>
          <p:cNvPr id="11" name="Straight Arrow Connector 10"/>
          <p:cNvCxnSpPr/>
          <p:nvPr/>
        </p:nvCxnSpPr>
        <p:spPr>
          <a:xfrm>
            <a:off x="5791200" y="4533900"/>
            <a:ext cx="6635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682" name="Picture 2" descr="Network diagram for corporate network connected to control network with a firewall and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360488"/>
            <a:ext cx="2165350" cy="223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3" descr="Network diagram for corporate network connected to control network with a DMZ (demilitarized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3929063"/>
            <a:ext cx="2166938" cy="219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2678113" y="4562475"/>
            <a:ext cx="5524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85" name="TextBox 14"/>
          <p:cNvSpPr txBox="1">
            <a:spLocks noChangeArrowheads="1"/>
          </p:cNvSpPr>
          <p:nvPr/>
        </p:nvSpPr>
        <p:spPr bwMode="auto">
          <a:xfrm rot="-5400000">
            <a:off x="-531018" y="2226469"/>
            <a:ext cx="1697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i="1"/>
              <a:t>Architecture 1</a:t>
            </a:r>
          </a:p>
        </p:txBody>
      </p:sp>
      <p:sp>
        <p:nvSpPr>
          <p:cNvPr id="28686" name="TextBox 15"/>
          <p:cNvSpPr txBox="1">
            <a:spLocks noChangeArrowheads="1"/>
          </p:cNvSpPr>
          <p:nvPr/>
        </p:nvSpPr>
        <p:spPr bwMode="auto">
          <a:xfrm rot="-5400000">
            <a:off x="-585787" y="4656138"/>
            <a:ext cx="1844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i="1"/>
              <a:t>Architecture 2</a:t>
            </a:r>
          </a:p>
        </p:txBody>
      </p:sp>
      <p:sp>
        <p:nvSpPr>
          <p:cNvPr id="17" name="TextBox 16"/>
          <p:cNvSpPr txBox="1"/>
          <p:nvPr/>
        </p:nvSpPr>
        <p:spPr>
          <a:xfrm>
            <a:off x="3230563" y="1431925"/>
            <a:ext cx="5765800" cy="646113"/>
          </a:xfrm>
          <a:prstGeom prst="rect">
            <a:avLst/>
          </a:prstGeom>
          <a:noFill/>
        </p:spPr>
        <p:txBody>
          <a:bodyPr>
            <a:spAutoFit/>
          </a:bodyPr>
          <a:lstStyle/>
          <a:p>
            <a:pPr>
              <a:defRPr/>
            </a:pPr>
            <a:r>
              <a:rPr lang="en-US" b="1" dirty="0">
                <a:latin typeface="+mn-lt"/>
              </a:rPr>
              <a:t>Compare architecture metrics: </a:t>
            </a:r>
            <a:r>
              <a:rPr lang="en-US" dirty="0">
                <a:latin typeface="+mn-lt"/>
              </a:rPr>
              <a:t>common attack paths, time to compromise, probability of compromise, cost of attack,…</a:t>
            </a:r>
          </a:p>
        </p:txBody>
      </p:sp>
      <p:sp>
        <p:nvSpPr>
          <p:cNvPr id="18" name="TextBox 17"/>
          <p:cNvSpPr txBox="1"/>
          <p:nvPr/>
        </p:nvSpPr>
        <p:spPr>
          <a:xfrm>
            <a:off x="3959225" y="5937250"/>
            <a:ext cx="4727575" cy="368300"/>
          </a:xfrm>
          <a:prstGeom prst="rect">
            <a:avLst/>
          </a:prstGeom>
          <a:noFill/>
        </p:spPr>
        <p:txBody>
          <a:bodyPr>
            <a:spAutoFit/>
          </a:bodyPr>
          <a:lstStyle/>
          <a:p>
            <a:pPr>
              <a:defRPr/>
            </a:pPr>
            <a:r>
              <a:rPr lang="en-US" dirty="0">
                <a:latin typeface="+mn-lt"/>
              </a:rPr>
              <a:t> </a:t>
            </a:r>
            <a:r>
              <a:rPr lang="en-US" sz="1400" dirty="0">
                <a:latin typeface="+mn-lt"/>
              </a:rPr>
              <a:t>Example architectures: NIST 800-82 Figures 5-2 and 5-3 </a:t>
            </a:r>
          </a:p>
        </p:txBody>
      </p:sp>
      <p:sp>
        <p:nvSpPr>
          <p:cNvPr id="19" name="TextBox 18"/>
          <p:cNvSpPr txBox="1"/>
          <p:nvPr/>
        </p:nvSpPr>
        <p:spPr>
          <a:xfrm>
            <a:off x="3475038" y="4721225"/>
            <a:ext cx="2559050" cy="461963"/>
          </a:xfrm>
          <a:prstGeom prst="rect">
            <a:avLst/>
          </a:prstGeom>
          <a:noFill/>
        </p:spPr>
        <p:txBody>
          <a:bodyPr>
            <a:spAutoFit/>
          </a:bodyPr>
          <a:lstStyle/>
          <a:p>
            <a:pPr>
              <a:defRPr/>
            </a:pPr>
            <a:r>
              <a:rPr lang="en-US" sz="2400" dirty="0">
                <a:solidFill>
                  <a:srgbClr val="FF0000"/>
                </a:solidFill>
                <a:latin typeface="+mn-lt"/>
              </a:rPr>
              <a:t>Attack simulation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a:t>
            </a:r>
          </a:p>
        </p:txBody>
      </p:sp>
      <p:sp>
        <p:nvSpPr>
          <p:cNvPr id="39938" name="Content Placeholder 2"/>
          <p:cNvSpPr>
            <a:spLocks noGrp="1"/>
          </p:cNvSpPr>
          <p:nvPr>
            <p:ph idx="1"/>
          </p:nvPr>
        </p:nvSpPr>
        <p:spPr>
          <a:xfrm>
            <a:off x="457200" y="1136650"/>
            <a:ext cx="8229600" cy="5219700"/>
          </a:xfrm>
        </p:spPr>
        <p:txBody>
          <a:bodyPr/>
          <a:lstStyle/>
          <a:p>
            <a:pPr marL="457200" indent="-457200">
              <a:buFont typeface="+mj-lt"/>
              <a:buAutoNum type="arabicPeriod"/>
            </a:pPr>
            <a:r>
              <a:rPr lang="en-US" sz="2000" dirty="0" smtClean="0">
                <a:latin typeface="Calibri" charset="0"/>
                <a:ea typeface="MS PGothic" charset="0"/>
              </a:rPr>
              <a:t>Create a </a:t>
            </a:r>
            <a:r>
              <a:rPr lang="en-US" sz="2000" b="1" dirty="0" smtClean="0">
                <a:latin typeface="Calibri" charset="0"/>
                <a:ea typeface="MS PGothic" charset="0"/>
              </a:rPr>
              <a:t>Host</a:t>
            </a:r>
            <a:r>
              <a:rPr lang="en-US" sz="2000" dirty="0" smtClean="0">
                <a:latin typeface="Calibri" charset="0"/>
                <a:ea typeface="MS PGothic" charset="0"/>
              </a:rPr>
              <a:t> called </a:t>
            </a:r>
            <a:r>
              <a:rPr lang="en-US" sz="2000" b="1" dirty="0" smtClean="0">
                <a:latin typeface="Calibri" charset="0"/>
                <a:ea typeface="MS PGothic" charset="0"/>
              </a:rPr>
              <a:t>HMI</a:t>
            </a:r>
            <a:r>
              <a:rPr lang="en-US" sz="2000" dirty="0" smtClean="0">
                <a:latin typeface="Calibri" charset="0"/>
                <a:ea typeface="MS PGothic" charset="0"/>
              </a:rPr>
              <a:t>.</a:t>
            </a:r>
          </a:p>
          <a:p>
            <a:pPr marL="457200" indent="-457200">
              <a:buFont typeface="+mj-lt"/>
              <a:buAutoNum type="arabicPeriod"/>
            </a:pPr>
            <a:r>
              <a:rPr lang="en-US" sz="2000" dirty="0" smtClean="0">
                <a:latin typeface="Calibri" charset="0"/>
                <a:ea typeface="MS PGothic" charset="0"/>
              </a:rPr>
              <a:t>Define an </a:t>
            </a:r>
            <a:r>
              <a:rPr lang="en-US" sz="2000" b="1" dirty="0" err="1" smtClean="0">
                <a:latin typeface="Calibri" charset="0"/>
                <a:ea typeface="MS PGothic" charset="0"/>
              </a:rPr>
              <a:t>onNetwork</a:t>
            </a:r>
            <a:r>
              <a:rPr lang="en-US" sz="2000" dirty="0" smtClean="0">
                <a:latin typeface="Calibri" charset="0"/>
                <a:ea typeface="MS PGothic" charset="0"/>
              </a:rPr>
              <a:t> relationship from </a:t>
            </a:r>
            <a:r>
              <a:rPr lang="en-US" sz="2000" b="1" dirty="0" smtClean="0">
                <a:latin typeface="Calibri" charset="0"/>
                <a:ea typeface="MS PGothic" charset="0"/>
              </a:rPr>
              <a:t>HMI</a:t>
            </a:r>
            <a:r>
              <a:rPr lang="en-US" sz="2000" dirty="0" smtClean="0">
                <a:latin typeface="Calibri" charset="0"/>
                <a:ea typeface="MS PGothic" charset="0"/>
              </a:rPr>
              <a:t> to </a:t>
            </a:r>
            <a:r>
              <a:rPr lang="en-US" sz="2000" b="1" dirty="0" smtClean="0">
                <a:latin typeface="Calibri" charset="0"/>
                <a:ea typeface="MS PGothic" charset="0"/>
              </a:rPr>
              <a:t>SCADALAN</a:t>
            </a:r>
            <a:endParaRPr lang="en-US" sz="1600" b="1"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pPr marL="457200" indent="-457200">
              <a:buFont typeface="+mj-lt"/>
              <a:buAutoNum type="arabicPeriod"/>
            </a:pPr>
            <a:endParaRPr lang="is-IS" sz="2000" dirty="0" smtClean="0">
              <a:latin typeface="Calibri" charset="0"/>
              <a:ea typeface="MS PGothic" charset="0"/>
            </a:endParaRPr>
          </a:p>
          <a:p>
            <a:pPr marL="457200" indent="-457200">
              <a:buFont typeface="+mj-lt"/>
              <a:buAutoNum type="arabicPeriod"/>
            </a:pPr>
            <a:endParaRPr lang="en-US" sz="2000" dirty="0" smtClean="0">
              <a:latin typeface="Calibri" charset="0"/>
              <a:ea typeface="MS PGothic" charset="0"/>
            </a:endParaRPr>
          </a:p>
          <a:p>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40</a:t>
            </a:fld>
            <a:endParaRPr lang="en-US" sz="1200">
              <a:solidFill>
                <a:srgbClr val="898989"/>
              </a:solidFill>
            </a:endParaRPr>
          </a:p>
        </p:txBody>
      </p:sp>
      <p:pic>
        <p:nvPicPr>
          <p:cNvPr id="2" name="Picture 1" descr="Screen Shot 2016-08-01 at 5.32.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4487"/>
            <a:ext cx="9144000" cy="3608602"/>
          </a:xfrm>
          <a:prstGeom prst="rect">
            <a:avLst/>
          </a:prstGeom>
        </p:spPr>
      </p:pic>
    </p:spTree>
    <p:extLst>
      <p:ext uri="{BB962C8B-B14F-4D97-AF65-F5344CB8AC3E}">
        <p14:creationId xmlns:p14="http://schemas.microsoft.com/office/powerpoint/2010/main" val="24034962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88950"/>
            <a:ext cx="8229600" cy="503238"/>
          </a:xfrm>
        </p:spPr>
        <p:txBody>
          <a:bodyPr/>
          <a:lstStyle/>
          <a:p>
            <a:r>
              <a:rPr lang="en-US">
                <a:latin typeface="Calibri" charset="0"/>
                <a:ea typeface="MS PGothic" charset="0"/>
              </a:rPr>
              <a:t>Step 2 – Model Systems – Feedback</a:t>
            </a:r>
          </a:p>
        </p:txBody>
      </p:sp>
      <p:sp>
        <p:nvSpPr>
          <p:cNvPr id="23554" name="Content Placeholder 2"/>
          <p:cNvSpPr>
            <a:spLocks noGrp="1"/>
          </p:cNvSpPr>
          <p:nvPr>
            <p:ph idx="1"/>
          </p:nvPr>
        </p:nvSpPr>
        <p:spPr>
          <a:xfrm>
            <a:off x="457200" y="1136650"/>
            <a:ext cx="8229600" cy="5219700"/>
          </a:xfrm>
        </p:spPr>
        <p:txBody>
          <a:bodyPr/>
          <a:lstStyle/>
          <a:p>
            <a:r>
              <a:rPr lang="en-US" sz="2400" dirty="0">
                <a:latin typeface="Calibri" charset="0"/>
                <a:ea typeface="MS PGothic" charset="0"/>
              </a:rPr>
              <a:t>How challenging was this step?</a:t>
            </a:r>
          </a:p>
          <a:p>
            <a:r>
              <a:rPr lang="en-US" sz="2400" dirty="0" smtClean="0">
                <a:latin typeface="Calibri" charset="0"/>
                <a:ea typeface="MS PGothic" charset="0"/>
              </a:rPr>
              <a:t>Was adding components, creating relationships, and defining attributes easy?</a:t>
            </a:r>
            <a:endParaRPr lang="en-US" sz="2400" dirty="0">
              <a:latin typeface="Calibri" charset="0"/>
              <a:ea typeface="MS PGothic" charset="0"/>
            </a:endParaRPr>
          </a:p>
          <a:p>
            <a:r>
              <a:rPr lang="en-US" sz="2400" dirty="0" smtClean="0">
                <a:latin typeface="Calibri" charset="0"/>
                <a:ea typeface="MS PGothic" charset="0"/>
              </a:rPr>
              <a:t>Could this part of the tool be useful for designing system diagrams for uses outside of the tool?</a:t>
            </a:r>
          </a:p>
          <a:p>
            <a:r>
              <a:rPr lang="en-US" sz="2400" dirty="0" smtClean="0">
                <a:latin typeface="Calibri" charset="0"/>
                <a:ea typeface="MS PGothic" charset="0"/>
              </a:rPr>
              <a:t>How would you handle larger, more complex models? How would you expect the tool to help you with those models?</a:t>
            </a:r>
          </a:p>
          <a:p>
            <a:r>
              <a:rPr lang="en-US" sz="2400" dirty="0" smtClean="0">
                <a:latin typeface="Calibri" charset="0"/>
                <a:ea typeface="MS PGothic" charset="0"/>
              </a:rPr>
              <a:t>Was the available components tree intuitive?</a:t>
            </a:r>
            <a:endParaRPr lang="en-US" sz="2400" dirty="0">
              <a:latin typeface="Calibri" charset="0"/>
              <a:ea typeface="MS PGothic" charset="0"/>
            </a:endParaRPr>
          </a:p>
          <a:p>
            <a:endParaRPr lang="en-US" sz="2400" dirty="0">
              <a:latin typeface="Calibri" charset="0"/>
              <a:ea typeface="MS PGothic" charset="0"/>
            </a:endParaRP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FD13B892-EE49-5D44-A093-24D5B65A79AC}" type="slidenum">
              <a:rPr lang="en-US" sz="1200">
                <a:solidFill>
                  <a:srgbClr val="898989"/>
                </a:solidFill>
              </a:rPr>
              <a:pPr/>
              <a:t>41</a:t>
            </a:fld>
            <a:endParaRPr lang="en-US" sz="1200">
              <a:solidFill>
                <a:srgbClr val="898989"/>
              </a:solidFill>
            </a:endParaRPr>
          </a:p>
        </p:txBody>
      </p:sp>
    </p:spTree>
    <p:extLst>
      <p:ext uri="{BB962C8B-B14F-4D97-AF65-F5344CB8AC3E}">
        <p14:creationId xmlns:p14="http://schemas.microsoft.com/office/powerpoint/2010/main" val="38798685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a:t>
            </a:r>
            <a:r>
              <a:rPr lang="en-US" sz="2400" dirty="0" smtClean="0">
                <a:latin typeface="Calibri" charset="0"/>
                <a:ea typeface="MS PGothic" charset="0"/>
              </a:rPr>
              <a:t>Goals, </a:t>
            </a:r>
            <a:r>
              <a:rPr lang="en-US" sz="2400" dirty="0" smtClean="0">
                <a:latin typeface="Calibri" charset="0"/>
                <a:ea typeface="MS PGothic" charset="0"/>
              </a:rPr>
              <a:t>Adversaries, Metrics, </a:t>
            </a:r>
            <a:r>
              <a:rPr lang="en-US" sz="2400" dirty="0" smtClean="0">
                <a:latin typeface="Calibri" charset="0"/>
                <a:ea typeface="MS PGothic" charset="0"/>
              </a:rPr>
              <a:t>and Generation</a:t>
            </a:r>
            <a:endParaRPr lang="en-US" sz="2400" dirty="0">
              <a:latin typeface="Calibri" charset="0"/>
              <a:ea typeface="MS PGothic" charset="0"/>
            </a:endParaRPr>
          </a:p>
        </p:txBody>
      </p:sp>
      <p:sp>
        <p:nvSpPr>
          <p:cNvPr id="2560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Possible attack goals are dependent on the system diagram</a:t>
            </a:r>
          </a:p>
          <a:p>
            <a:pPr lvl="1"/>
            <a:r>
              <a:rPr lang="en-US" sz="2000" dirty="0" smtClean="0">
                <a:latin typeface="Calibri" charset="0"/>
                <a:ea typeface="MS PGothic" charset="0"/>
              </a:rPr>
              <a:t>Choose a set of state variables (Access, Skill, Knowledge, SSV) the goal state is a function of.</a:t>
            </a:r>
          </a:p>
          <a:p>
            <a:pPr lvl="1"/>
            <a:r>
              <a:rPr lang="en-US" sz="2000" dirty="0" smtClean="0">
                <a:latin typeface="Calibri" charset="0"/>
                <a:ea typeface="MS PGothic" charset="0"/>
              </a:rPr>
              <a:t>Define the functional expression that indicates whether the goal has been achieved.</a:t>
            </a:r>
          </a:p>
          <a:p>
            <a:pPr lvl="1"/>
            <a:endParaRPr lang="en-US" dirty="0">
              <a:latin typeface="Calibri" charset="0"/>
              <a:ea typeface="MS PGothic"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3C38E0D-98AD-7C40-9BFB-FE01A56500A3}" type="slidenum">
              <a:rPr lang="en-US" sz="1200">
                <a:solidFill>
                  <a:srgbClr val="898989"/>
                </a:solidFill>
              </a:rPr>
              <a:pPr/>
              <a:t>42</a:t>
            </a:fld>
            <a:endParaRPr lang="en-US" sz="1200">
              <a:solidFill>
                <a:srgbClr val="898989"/>
              </a:solidFill>
            </a:endParaRPr>
          </a:p>
        </p:txBody>
      </p:sp>
    </p:spTree>
    <p:extLst>
      <p:ext uri="{BB962C8B-B14F-4D97-AF65-F5344CB8AC3E}">
        <p14:creationId xmlns:p14="http://schemas.microsoft.com/office/powerpoint/2010/main" val="26299981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43</a:t>
            </a:fld>
            <a:endParaRPr lang="en-US" sz="1200">
              <a:solidFill>
                <a:srgbClr val="898989"/>
              </a:solidFill>
            </a:endParaRPr>
          </a:p>
        </p:txBody>
      </p:sp>
      <p:sp>
        <p:nvSpPr>
          <p:cNvPr id="3" name="TextBox 2"/>
          <p:cNvSpPr txBox="1"/>
          <p:nvPr/>
        </p:nvSpPr>
        <p:spPr>
          <a:xfrm>
            <a:off x="1847749" y="1333446"/>
            <a:ext cx="5448502" cy="369332"/>
          </a:xfrm>
          <a:prstGeom prst="rect">
            <a:avLst/>
          </a:prstGeom>
          <a:noFill/>
        </p:spPr>
        <p:txBody>
          <a:bodyPr wrap="none" rtlCol="0">
            <a:spAutoFit/>
          </a:bodyPr>
          <a:lstStyle/>
          <a:p>
            <a:r>
              <a:rPr lang="en-US" dirty="0">
                <a:latin typeface="Courier"/>
                <a:cs typeface="Courier"/>
              </a:rPr>
              <a:t>return </a:t>
            </a:r>
            <a:r>
              <a:rPr lang="en-US" dirty="0" err="1">
                <a:latin typeface="Courier"/>
                <a:cs typeface="Courier"/>
              </a:rPr>
              <a:t>SCADALAN_NetworkAccess</a:t>
            </a:r>
            <a:r>
              <a:rPr lang="en-US" dirty="0">
                <a:latin typeface="Courier"/>
                <a:cs typeface="Courier"/>
              </a:rPr>
              <a:t>-&gt;Mark();</a:t>
            </a:r>
          </a:p>
        </p:txBody>
      </p:sp>
      <p:pic>
        <p:nvPicPr>
          <p:cNvPr id="5" name="Content Placeholder 4" descr="Screen Shot 2016-08-15 at 9.12.37 PM.png"/>
          <p:cNvPicPr>
            <a:picLocks noGrp="1" noChangeAspect="1"/>
          </p:cNvPicPr>
          <p:nvPr>
            <p:ph idx="1"/>
          </p:nvPr>
        </p:nvPicPr>
        <p:blipFill>
          <a:blip r:embed="rId2">
            <a:extLst>
              <a:ext uri="{28A0092B-C50C-407E-A947-70E740481C1C}">
                <a14:useLocalDpi xmlns:a14="http://schemas.microsoft.com/office/drawing/2010/main" val="0"/>
              </a:ext>
            </a:extLst>
          </a:blip>
          <a:srcRect t="2136" b="2136"/>
          <a:stretch>
            <a:fillRect/>
          </a:stretch>
        </p:blipFill>
        <p:spPr>
          <a:xfrm>
            <a:off x="457200" y="2178349"/>
            <a:ext cx="8229600" cy="5220405"/>
          </a:xfrm>
        </p:spPr>
      </p:pic>
    </p:spTree>
    <p:extLst>
      <p:ext uri="{BB962C8B-B14F-4D97-AF65-F5344CB8AC3E}">
        <p14:creationId xmlns:p14="http://schemas.microsoft.com/office/powerpoint/2010/main" val="42508724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Goals, Adversaries, Metrics, and Generation</a:t>
            </a:r>
            <a:endParaRPr lang="en-US" sz="2400" dirty="0">
              <a:latin typeface="Calibri" charset="0"/>
              <a:ea typeface="MS PGothic" charset="0"/>
            </a:endParaRPr>
          </a:p>
        </p:txBody>
      </p:sp>
      <p:sp>
        <p:nvSpPr>
          <p:cNvPr id="2560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Adversaries are created from Adversary Templates (defined in the ontology)</a:t>
            </a:r>
          </a:p>
          <a:p>
            <a:pPr lvl="1"/>
            <a:r>
              <a:rPr lang="en-US" sz="2000" dirty="0" smtClean="0">
                <a:latin typeface="Calibri" charset="0"/>
                <a:ea typeface="MS PGothic" charset="0"/>
              </a:rPr>
              <a:t>Attributes are customizable</a:t>
            </a:r>
          </a:p>
          <a:p>
            <a:pPr lvl="1"/>
            <a:r>
              <a:rPr lang="en-US" sz="2000" dirty="0" smtClean="0">
                <a:latin typeface="Calibri" charset="0"/>
                <a:ea typeface="MS PGothic" charset="0"/>
              </a:rPr>
              <a:t>Possible initial state depends on system diagram</a:t>
            </a:r>
            <a:endParaRPr lang="en-US" dirty="0" smtClean="0">
              <a:latin typeface="Calibri" charset="0"/>
              <a:ea typeface="MS PGothic" charset="0"/>
            </a:endParaRPr>
          </a:p>
          <a:p>
            <a:pPr lvl="1"/>
            <a:endParaRPr lang="en-US" dirty="0">
              <a:latin typeface="Calibri" charset="0"/>
              <a:ea typeface="MS PGothic"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3C38E0D-98AD-7C40-9BFB-FE01A56500A3}" type="slidenum">
              <a:rPr lang="en-US" sz="1200">
                <a:solidFill>
                  <a:srgbClr val="898989"/>
                </a:solidFill>
              </a:rPr>
              <a:pPr/>
              <a:t>44</a:t>
            </a:fld>
            <a:endParaRPr lang="en-US" sz="1200">
              <a:solidFill>
                <a:srgbClr val="898989"/>
              </a:solidFill>
            </a:endParaRPr>
          </a:p>
        </p:txBody>
      </p:sp>
    </p:spTree>
    <p:extLst>
      <p:ext uri="{BB962C8B-B14F-4D97-AF65-F5344CB8AC3E}">
        <p14:creationId xmlns:p14="http://schemas.microsoft.com/office/powerpoint/2010/main" val="32950399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45</a:t>
            </a:fld>
            <a:endParaRPr lang="en-US" sz="1200">
              <a:solidFill>
                <a:srgbClr val="898989"/>
              </a:solidFill>
            </a:endParaRPr>
          </a:p>
        </p:txBody>
      </p:sp>
      <p:pic>
        <p:nvPicPr>
          <p:cNvPr id="5" name="Picture 4" descr="Screen Shot 2016-07-29 at 11.07.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40" y="992189"/>
            <a:ext cx="10197940" cy="6529616"/>
          </a:xfrm>
          <a:prstGeom prst="rect">
            <a:avLst/>
          </a:prstGeom>
        </p:spPr>
      </p:pic>
    </p:spTree>
    <p:extLst>
      <p:ext uri="{BB962C8B-B14F-4D97-AF65-F5344CB8AC3E}">
        <p14:creationId xmlns:p14="http://schemas.microsoft.com/office/powerpoint/2010/main" val="29292674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46</a:t>
            </a:fld>
            <a:endParaRPr lang="en-US" sz="1200">
              <a:solidFill>
                <a:srgbClr val="898989"/>
              </a:solidFill>
            </a:endParaRPr>
          </a:p>
        </p:txBody>
      </p:sp>
      <p:sp>
        <p:nvSpPr>
          <p:cNvPr id="2" name="TextBox 1"/>
          <p:cNvSpPr txBox="1"/>
          <p:nvPr/>
        </p:nvSpPr>
        <p:spPr>
          <a:xfrm>
            <a:off x="0" y="900927"/>
            <a:ext cx="9144000" cy="5755423"/>
          </a:xfrm>
          <a:prstGeom prst="rect">
            <a:avLst/>
          </a:prstGeom>
          <a:noFill/>
        </p:spPr>
        <p:txBody>
          <a:bodyPr wrap="square" rtlCol="0">
            <a:spAutoFit/>
          </a:bodyPr>
          <a:lstStyle/>
          <a:p>
            <a:pPr marL="342900" indent="-342900">
              <a:buAutoNum type="arabicPeriod"/>
            </a:pPr>
            <a:r>
              <a:rPr lang="en-US" sz="1600" dirty="0" smtClean="0">
                <a:latin typeface="+mn-lt"/>
              </a:rPr>
              <a:t>Independent Insider</a:t>
            </a:r>
          </a:p>
          <a:p>
            <a:pPr marL="342900" indent="-342900">
              <a:buAutoNum type="arabicPeriod"/>
            </a:pPr>
            <a:r>
              <a:rPr lang="en-US" sz="1600" dirty="0" smtClean="0">
                <a:latin typeface="+mn-lt"/>
              </a:rPr>
              <a:t>Name: 				</a:t>
            </a:r>
            <a:r>
              <a:rPr lang="en-US" sz="1600" dirty="0" err="1" smtClean="0">
                <a:latin typeface="+mn-lt"/>
              </a:rPr>
              <a:t>EngineerInsider</a:t>
            </a:r>
            <a:r>
              <a:rPr lang="en-US" sz="1600" dirty="0" smtClean="0">
                <a:latin typeface="+mn-lt"/>
              </a:rPr>
              <a:t/>
            </a:r>
            <a:br>
              <a:rPr lang="en-US" sz="1600" dirty="0" smtClean="0">
                <a:latin typeface="+mn-lt"/>
              </a:rPr>
            </a:br>
            <a:r>
              <a:rPr lang="en-US" sz="1600" dirty="0" smtClean="0">
                <a:latin typeface="+mn-lt"/>
              </a:rPr>
              <a:t>Cost </a:t>
            </a:r>
            <a:r>
              <a:rPr lang="en-US" sz="1600" dirty="0" smtClean="0">
                <a:latin typeface="+mn-lt"/>
              </a:rPr>
              <a:t>of Detection: 		</a:t>
            </a:r>
            <a:r>
              <a:rPr lang="en-US" sz="1600" dirty="0" smtClean="0">
                <a:latin typeface="+mn-lt"/>
              </a:rPr>
              <a:t>100,000</a:t>
            </a:r>
            <a:endParaRPr lang="en-US" sz="1600" dirty="0" smtClean="0">
              <a:latin typeface="+mn-lt"/>
            </a:endParaRPr>
          </a:p>
          <a:p>
            <a:pPr marL="342900" indent="-342900">
              <a:buAutoNum type="arabicPeriod"/>
            </a:pPr>
            <a:r>
              <a:rPr lang="en-US" sz="1600" dirty="0" smtClean="0">
                <a:latin typeface="+mn-lt"/>
              </a:rPr>
              <a:t>Access:				</a:t>
            </a:r>
            <a:r>
              <a:rPr lang="en-US" sz="1600" dirty="0" err="1" smtClean="0">
                <a:latin typeface="+mn-lt"/>
              </a:rPr>
              <a:t>CorpLAN_PhysicalAccess</a:t>
            </a:r>
            <a:r>
              <a:rPr lang="en-US" sz="1600" dirty="0">
                <a:latin typeface="+mn-lt"/>
              </a:rPr>
              <a:t/>
            </a:r>
            <a:br>
              <a:rPr lang="en-US" sz="1600" dirty="0">
                <a:latin typeface="+mn-lt"/>
              </a:rPr>
            </a:br>
            <a:r>
              <a:rPr lang="en-US" sz="1600" dirty="0" smtClean="0">
                <a:latin typeface="+mn-lt"/>
              </a:rPr>
              <a:t>						</a:t>
            </a:r>
            <a:r>
              <a:rPr lang="en-US" sz="1600" dirty="0" err="1" smtClean="0">
                <a:latin typeface="+mn-lt"/>
              </a:rPr>
              <a:t>CorpLanEngrLanFW_PhysicalAccess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CorpLanScadaLanFW_PhysicalAccess</a:t>
            </a:r>
            <a:r>
              <a:rPr lang="en-US" sz="1600" dirty="0">
                <a:latin typeface="+mn-lt"/>
              </a:rPr>
              <a:t/>
            </a:r>
            <a:br>
              <a:rPr lang="en-US" sz="1600" dirty="0">
                <a:latin typeface="+mn-lt"/>
              </a:rPr>
            </a:br>
            <a:r>
              <a:rPr lang="en-US" sz="1600" dirty="0" smtClean="0">
                <a:latin typeface="+mn-lt"/>
              </a:rPr>
              <a:t>						</a:t>
            </a:r>
            <a:r>
              <a:rPr lang="en-US" sz="1600" dirty="0" err="1" smtClean="0">
                <a:latin typeface="+mn-lt"/>
              </a:rPr>
              <a:t>EngrLAN_NetworkAccess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EngrLAN_PhysicalAccess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EngrLanScadaLanFW_PhysicalAccess</a:t>
            </a:r>
            <a:r>
              <a:rPr lang="en-US" sz="1600" dirty="0">
                <a:latin typeface="+mn-lt"/>
              </a:rPr>
              <a:t/>
            </a:r>
            <a:br>
              <a:rPr lang="en-US" sz="1600" dirty="0">
                <a:latin typeface="+mn-lt"/>
              </a:rPr>
            </a:br>
            <a:r>
              <a:rPr lang="en-US" sz="1600" dirty="0" smtClean="0">
                <a:latin typeface="+mn-lt"/>
              </a:rPr>
              <a:t>						</a:t>
            </a:r>
            <a:r>
              <a:rPr lang="en-US" sz="1600" dirty="0" err="1" smtClean="0">
                <a:latin typeface="+mn-lt"/>
              </a:rPr>
              <a:t>EngrWorkstation_HasUserCredentials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EngrWorkstation_LogicalAccess</a:t>
            </a:r>
            <a:r>
              <a:rPr lang="en-US" sz="1600" dirty="0">
                <a:latin typeface="+mn-lt"/>
              </a:rPr>
              <a:t/>
            </a:r>
            <a:br>
              <a:rPr lang="en-US" sz="1600" dirty="0">
                <a:latin typeface="+mn-lt"/>
              </a:rPr>
            </a:br>
            <a:r>
              <a:rPr lang="en-US" sz="1600" dirty="0" smtClean="0">
                <a:latin typeface="+mn-lt"/>
              </a:rPr>
              <a:t>						</a:t>
            </a:r>
            <a:r>
              <a:rPr lang="en-US" sz="1600" dirty="0" err="1" smtClean="0">
                <a:latin typeface="+mn-lt"/>
              </a:rPr>
              <a:t>EngrWorkstation_PhysicalAccess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EngrWorkstation_UIAccess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HMI_PhysicalAccess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LinuxOS_HasUserCredentials</a:t>
            </a:r>
            <a:r>
              <a:rPr lang="en-US" sz="1600" dirty="0" smtClean="0">
                <a:latin typeface="+mn-lt"/>
              </a:rPr>
              <a:t/>
            </a:r>
            <a:br>
              <a:rPr lang="en-US" sz="1600" dirty="0" smtClean="0">
                <a:latin typeface="+mn-lt"/>
              </a:rPr>
            </a:br>
            <a:r>
              <a:rPr lang="en-US" sz="1600" dirty="0">
                <a:latin typeface="+mn-lt"/>
              </a:rPr>
              <a:t>						</a:t>
            </a:r>
            <a:r>
              <a:rPr lang="en-US" sz="1600" dirty="0" err="1" smtClean="0">
                <a:latin typeface="+mn-lt"/>
              </a:rPr>
              <a:t>LinuxOS_LogicalAccess</a:t>
            </a:r>
            <a:r>
              <a:rPr lang="en-US" sz="1600" dirty="0" smtClean="0">
                <a:latin typeface="+mn-lt"/>
              </a:rPr>
              <a:t/>
            </a:r>
            <a:br>
              <a:rPr lang="en-US" sz="1600" dirty="0" smtClean="0">
                <a:latin typeface="+mn-lt"/>
              </a:rPr>
            </a:br>
            <a:r>
              <a:rPr lang="en-US" sz="1600" dirty="0">
                <a:latin typeface="+mn-lt"/>
              </a:rPr>
              <a:t>						</a:t>
            </a:r>
            <a:r>
              <a:rPr lang="en-US" sz="1600" dirty="0" err="1" smtClean="0">
                <a:latin typeface="+mn-lt"/>
              </a:rPr>
              <a:t>LinuxOS_UIAccess</a:t>
            </a:r>
            <a:r>
              <a:rPr lang="en-US" sz="1600" dirty="0" smtClean="0">
                <a:latin typeface="+mn-lt"/>
              </a:rPr>
              <a:t/>
            </a:r>
            <a:br>
              <a:rPr lang="en-US" sz="1600" dirty="0" smtClean="0">
                <a:latin typeface="+mn-lt"/>
              </a:rPr>
            </a:br>
            <a:r>
              <a:rPr lang="en-US" sz="1600" dirty="0">
                <a:latin typeface="+mn-lt"/>
              </a:rPr>
              <a:t>						</a:t>
            </a:r>
            <a:r>
              <a:rPr lang="en-US" sz="1600" dirty="0" err="1" smtClean="0">
                <a:latin typeface="+mn-lt"/>
              </a:rPr>
              <a:t>SCADALAN_PhysicalAccess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SSHServer_HasUserCredentials</a:t>
            </a:r>
            <a:r>
              <a:rPr lang="en-US" sz="1600" dirty="0">
                <a:latin typeface="+mn-lt"/>
              </a:rPr>
              <a:t/>
            </a:r>
            <a:br>
              <a:rPr lang="en-US" sz="1600" dirty="0">
                <a:latin typeface="+mn-lt"/>
              </a:rPr>
            </a:br>
            <a:r>
              <a:rPr lang="en-US" sz="1600" dirty="0" smtClean="0">
                <a:latin typeface="+mn-lt"/>
              </a:rPr>
              <a:t>						</a:t>
            </a:r>
            <a:r>
              <a:rPr lang="en-US" sz="1600" dirty="0" err="1" smtClean="0">
                <a:latin typeface="+mn-lt"/>
              </a:rPr>
              <a:t>SSHServer_LogicalAccess</a:t>
            </a:r>
            <a:r>
              <a:rPr lang="en-US" sz="1600" dirty="0" smtClean="0">
                <a:latin typeface="+mn-lt"/>
              </a:rPr>
              <a:t/>
            </a:r>
            <a:br>
              <a:rPr lang="en-US" sz="1600" dirty="0" smtClean="0">
                <a:latin typeface="+mn-lt"/>
              </a:rPr>
            </a:br>
            <a:r>
              <a:rPr lang="en-US" sz="1600" dirty="0" smtClean="0">
                <a:latin typeface="+mn-lt"/>
              </a:rPr>
              <a:t>						</a:t>
            </a:r>
            <a:r>
              <a:rPr lang="en-US" sz="1600" dirty="0" err="1" smtClean="0">
                <a:latin typeface="+mn-lt"/>
              </a:rPr>
              <a:t>SSHServer_UIAccess</a:t>
            </a:r>
            <a:endParaRPr lang="en-US" sz="1600" dirty="0" smtClean="0">
              <a:latin typeface="+mn-lt"/>
            </a:endParaRPr>
          </a:p>
          <a:p>
            <a:pPr marL="342900" indent="-342900">
              <a:buAutoNum type="arabicPeriod"/>
            </a:pPr>
            <a:r>
              <a:rPr lang="en-US" sz="1600" dirty="0" smtClean="0">
                <a:latin typeface="+mn-lt"/>
              </a:rPr>
              <a:t>Goal:					</a:t>
            </a:r>
            <a:r>
              <a:rPr lang="en-US" sz="1600" dirty="0" err="1" smtClean="0">
                <a:latin typeface="+mn-lt"/>
              </a:rPr>
              <a:t>Goal_GainNetworkAccessOnScadaNetwork</a:t>
            </a:r>
            <a:r>
              <a:rPr lang="en-US" sz="1600" dirty="0" smtClean="0">
                <a:latin typeface="+mn-lt"/>
              </a:rPr>
              <a:t>		</a:t>
            </a:r>
            <a:r>
              <a:rPr lang="en-US" sz="1600" dirty="0" smtClean="0">
                <a:latin typeface="+mn-lt"/>
              </a:rPr>
              <a:t>50,</a:t>
            </a:r>
            <a:r>
              <a:rPr lang="en-US" sz="1600" dirty="0" smtClean="0">
                <a:latin typeface="+mn-lt"/>
              </a:rPr>
              <a:t>000</a:t>
            </a:r>
            <a:endParaRPr lang="en-US" sz="1600" dirty="0" smtClean="0">
              <a:latin typeface="+mn-lt"/>
            </a:endParaRPr>
          </a:p>
          <a:p>
            <a:pPr marL="342900" indent="-342900">
              <a:buAutoNum type="arabicPeriod"/>
            </a:pPr>
            <a:endParaRPr lang="en-US" sz="1600" dirty="0">
              <a:latin typeface="+mn-lt"/>
            </a:endParaRPr>
          </a:p>
        </p:txBody>
      </p:sp>
    </p:spTree>
    <p:extLst>
      <p:ext uri="{BB962C8B-B14F-4D97-AF65-F5344CB8AC3E}">
        <p14:creationId xmlns:p14="http://schemas.microsoft.com/office/powerpoint/2010/main" val="9414187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Goals, Adversaries, Metrics, and Generation</a:t>
            </a:r>
            <a:endParaRPr lang="en-US" sz="2400" dirty="0">
              <a:latin typeface="Calibri" charset="0"/>
              <a:ea typeface="MS PGothic" charset="0"/>
            </a:endParaRPr>
          </a:p>
        </p:txBody>
      </p:sp>
      <p:sp>
        <p:nvSpPr>
          <p:cNvPr id="2560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Metrics are </a:t>
            </a:r>
            <a:r>
              <a:rPr lang="en-US" sz="2400" dirty="0" smtClean="0">
                <a:latin typeface="Calibri" charset="0"/>
                <a:ea typeface="MS PGothic" charset="0"/>
              </a:rPr>
              <a:t>created from </a:t>
            </a:r>
            <a:r>
              <a:rPr lang="en-US" sz="2400" dirty="0" smtClean="0">
                <a:latin typeface="Calibri" charset="0"/>
                <a:ea typeface="MS PGothic" charset="0"/>
              </a:rPr>
              <a:t>Metric Templates </a:t>
            </a:r>
            <a:r>
              <a:rPr lang="en-US" sz="2400" dirty="0" smtClean="0">
                <a:latin typeface="Calibri" charset="0"/>
                <a:ea typeface="MS PGothic" charset="0"/>
              </a:rPr>
              <a:t>(defined in the ontology)</a:t>
            </a:r>
          </a:p>
          <a:p>
            <a:pPr lvl="1"/>
            <a:r>
              <a:rPr lang="en-US" sz="2000" dirty="0" smtClean="0">
                <a:latin typeface="Calibri" charset="0"/>
                <a:ea typeface="MS PGothic" charset="0"/>
              </a:rPr>
              <a:t>Input parameters are defined in the ontology</a:t>
            </a:r>
            <a:endParaRPr lang="en-US" sz="2000" dirty="0" smtClean="0">
              <a:latin typeface="Calibri" charset="0"/>
              <a:ea typeface="MS PGothic" charset="0"/>
            </a:endParaRPr>
          </a:p>
          <a:p>
            <a:pPr lvl="1"/>
            <a:r>
              <a:rPr lang="en-US" sz="2000" dirty="0" smtClean="0">
                <a:latin typeface="Calibri" charset="0"/>
                <a:ea typeface="MS PGothic" charset="0"/>
              </a:rPr>
              <a:t>Input values specified by the user</a:t>
            </a:r>
            <a:endParaRPr lang="en-US" dirty="0" smtClean="0">
              <a:latin typeface="Calibri" charset="0"/>
              <a:ea typeface="MS PGothic" charset="0"/>
            </a:endParaRPr>
          </a:p>
          <a:p>
            <a:pPr lvl="1"/>
            <a:endParaRPr lang="en-US" dirty="0">
              <a:latin typeface="Calibri" charset="0"/>
              <a:ea typeface="MS PGothic"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3C38E0D-98AD-7C40-9BFB-FE01A56500A3}" type="slidenum">
              <a:rPr lang="en-US" sz="1200">
                <a:solidFill>
                  <a:srgbClr val="898989"/>
                </a:solidFill>
              </a:rPr>
              <a:pPr/>
              <a:t>47</a:t>
            </a:fld>
            <a:endParaRPr lang="en-US" sz="1200">
              <a:solidFill>
                <a:srgbClr val="898989"/>
              </a:solidFill>
            </a:endParaRPr>
          </a:p>
        </p:txBody>
      </p:sp>
    </p:spTree>
    <p:extLst>
      <p:ext uri="{BB962C8B-B14F-4D97-AF65-F5344CB8AC3E}">
        <p14:creationId xmlns:p14="http://schemas.microsoft.com/office/powerpoint/2010/main" val="2912803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48</a:t>
            </a:fld>
            <a:endParaRPr lang="en-US" sz="1200">
              <a:solidFill>
                <a:srgbClr val="898989"/>
              </a:solidFill>
            </a:endParaRPr>
          </a:p>
        </p:txBody>
      </p:sp>
      <p:pic>
        <p:nvPicPr>
          <p:cNvPr id="2" name="Picture 1" descr="Screen Shot 2016-08-15 at 9.4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16" y="917819"/>
            <a:ext cx="10230752" cy="6550625"/>
          </a:xfrm>
          <a:prstGeom prst="rect">
            <a:avLst/>
          </a:prstGeom>
        </p:spPr>
      </p:pic>
    </p:spTree>
    <p:extLst>
      <p:ext uri="{BB962C8B-B14F-4D97-AF65-F5344CB8AC3E}">
        <p14:creationId xmlns:p14="http://schemas.microsoft.com/office/powerpoint/2010/main" val="87166209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Goals, Adversaries, Metrics, and Generation</a:t>
            </a:r>
            <a:endParaRPr lang="en-US" sz="2400" dirty="0">
              <a:latin typeface="Calibri" charset="0"/>
              <a:ea typeface="MS PGothic" charset="0"/>
            </a:endParaRPr>
          </a:p>
        </p:txBody>
      </p:sp>
      <p:sp>
        <p:nvSpPr>
          <p:cNvPr id="2560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Configurations bring together a goal set, an adversary, and a metric set.</a:t>
            </a:r>
            <a:endParaRPr lang="en-US" sz="2400" dirty="0" smtClean="0">
              <a:latin typeface="Calibri" charset="0"/>
              <a:ea typeface="MS PGothic" charset="0"/>
            </a:endParaRPr>
          </a:p>
          <a:p>
            <a:pPr lvl="1"/>
            <a:r>
              <a:rPr lang="en-US" sz="2000" dirty="0" smtClean="0">
                <a:latin typeface="Calibri" charset="0"/>
                <a:ea typeface="MS PGothic" charset="0"/>
              </a:rPr>
              <a:t>Multiple configurations will generate as one model</a:t>
            </a:r>
            <a:endParaRPr lang="en-US" sz="2000" dirty="0" smtClean="0">
              <a:latin typeface="Calibri" charset="0"/>
              <a:ea typeface="MS PGothic" charset="0"/>
            </a:endParaRPr>
          </a:p>
          <a:p>
            <a:pPr lvl="1"/>
            <a:r>
              <a:rPr lang="en-US" sz="2000" dirty="0" smtClean="0">
                <a:latin typeface="Calibri" charset="0"/>
                <a:ea typeface="MS PGothic" charset="0"/>
              </a:rPr>
              <a:t>Each configuration </a:t>
            </a:r>
            <a:r>
              <a:rPr lang="en-US" sz="2000" dirty="0" smtClean="0">
                <a:latin typeface="Calibri" charset="0"/>
                <a:ea typeface="MS PGothic" charset="0"/>
              </a:rPr>
              <a:t>will be an experiment</a:t>
            </a:r>
          </a:p>
          <a:p>
            <a:pPr lvl="1"/>
            <a:r>
              <a:rPr lang="en-US" sz="2000" dirty="0" smtClean="0">
                <a:latin typeface="Calibri" charset="0"/>
                <a:ea typeface="MS PGothic" charset="0"/>
              </a:rPr>
              <a:t>Simulator will run each experiment separately and report results</a:t>
            </a:r>
            <a:endParaRPr lang="en-US" dirty="0" smtClean="0">
              <a:latin typeface="Calibri" charset="0"/>
              <a:ea typeface="MS PGothic" charset="0"/>
            </a:endParaRPr>
          </a:p>
          <a:p>
            <a:pPr lvl="1"/>
            <a:endParaRPr lang="en-US" dirty="0">
              <a:latin typeface="Calibri" charset="0"/>
              <a:ea typeface="MS PGothic"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3C38E0D-98AD-7C40-9BFB-FE01A56500A3}" type="slidenum">
              <a:rPr lang="en-US" sz="1200">
                <a:solidFill>
                  <a:srgbClr val="898989"/>
                </a:solidFill>
              </a:rPr>
              <a:pPr/>
              <a:t>49</a:t>
            </a:fld>
            <a:endParaRPr lang="en-US" sz="1200">
              <a:solidFill>
                <a:srgbClr val="898989"/>
              </a:solidFill>
            </a:endParaRPr>
          </a:p>
        </p:txBody>
      </p:sp>
    </p:spTree>
    <p:extLst>
      <p:ext uri="{BB962C8B-B14F-4D97-AF65-F5344CB8AC3E}">
        <p14:creationId xmlns:p14="http://schemas.microsoft.com/office/powerpoint/2010/main" val="291280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Workshop Goals</a:t>
            </a:r>
          </a:p>
        </p:txBody>
      </p:sp>
      <p:sp>
        <p:nvSpPr>
          <p:cNvPr id="29698" name="Content Placeholder 2"/>
          <p:cNvSpPr>
            <a:spLocks noGrp="1"/>
          </p:cNvSpPr>
          <p:nvPr>
            <p:ph idx="1"/>
          </p:nvPr>
        </p:nvSpPr>
        <p:spPr>
          <a:xfrm>
            <a:off x="457200" y="1136650"/>
            <a:ext cx="8229600" cy="5219700"/>
          </a:xfrm>
        </p:spPr>
        <p:txBody>
          <a:bodyPr/>
          <a:lstStyle/>
          <a:p>
            <a:pPr eaLnBrk="1" hangingPunct="1"/>
            <a:r>
              <a:rPr lang="en-US" dirty="0">
                <a:latin typeface="Calibri" charset="0"/>
                <a:ea typeface="MS PGothic" charset="0"/>
              </a:rPr>
              <a:t>Introduce the tool to the community</a:t>
            </a:r>
          </a:p>
          <a:p>
            <a:pPr eaLnBrk="1" hangingPunct="1"/>
            <a:r>
              <a:rPr lang="en-US" dirty="0">
                <a:latin typeface="Calibri" charset="0"/>
                <a:ea typeface="MS PGothic" charset="0"/>
              </a:rPr>
              <a:t>Gather feedback about all aspects of the tool</a:t>
            </a:r>
          </a:p>
          <a:p>
            <a:pPr lvl="1" eaLnBrk="1" hangingPunct="1"/>
            <a:r>
              <a:rPr lang="en-US" dirty="0">
                <a:latin typeface="Calibri" charset="0"/>
                <a:ea typeface="MS PGothic" charset="0"/>
              </a:rPr>
              <a:t>High level concepts</a:t>
            </a:r>
          </a:p>
          <a:p>
            <a:pPr lvl="1" eaLnBrk="1" hangingPunct="1"/>
            <a:r>
              <a:rPr lang="en-US" dirty="0">
                <a:latin typeface="Calibri" charset="0"/>
                <a:ea typeface="MS PGothic" charset="0"/>
              </a:rPr>
              <a:t>Workflow</a:t>
            </a:r>
          </a:p>
          <a:p>
            <a:pPr lvl="1" eaLnBrk="1" hangingPunct="1"/>
            <a:r>
              <a:rPr lang="en-US">
                <a:latin typeface="Calibri" charset="0"/>
                <a:ea typeface="MS PGothic" charset="0"/>
              </a:rPr>
              <a:t>User </a:t>
            </a:r>
            <a:r>
              <a:rPr lang="en-US" smtClean="0">
                <a:latin typeface="Calibri" charset="0"/>
                <a:ea typeface="MS PGothic" charset="0"/>
              </a:rPr>
              <a:t>Interface</a:t>
            </a:r>
            <a:endParaRPr lang="en-US" dirty="0">
              <a:latin typeface="Calibri" charset="0"/>
              <a:ea typeface="MS PGothic" charset="0"/>
            </a:endParaRPr>
          </a:p>
          <a:p>
            <a:pPr lvl="1" eaLnBrk="1" hangingPunct="1"/>
            <a:r>
              <a:rPr lang="en-US" dirty="0">
                <a:latin typeface="Calibri" charset="0"/>
                <a:ea typeface="MS PGothic" charset="0"/>
              </a:rPr>
              <a:t>Usability</a:t>
            </a:r>
          </a:p>
          <a:p>
            <a:pPr eaLnBrk="1" hangingPunct="1"/>
            <a:r>
              <a:rPr lang="en-US" dirty="0">
                <a:latin typeface="Calibri" charset="0"/>
                <a:ea typeface="MS PGothic" charset="0"/>
              </a:rPr>
              <a:t>Feedback discussion at the end of each hands-on session</a:t>
            </a:r>
          </a:p>
          <a:p>
            <a:pPr eaLnBrk="1" hangingPunct="1"/>
            <a:endParaRPr lang="en-US" dirty="0">
              <a:latin typeface="Calibri" charset="0"/>
              <a:ea typeface="MS PGothic" charset="0"/>
            </a:endParaRP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6C481D-5561-6045-AB73-14899E66DB80}" type="slidenum">
              <a:rPr lang="en-US" sz="1200">
                <a:solidFill>
                  <a:srgbClr val="898989"/>
                </a:solidFill>
                <a:latin typeface="Calibri" charset="0"/>
              </a:rPr>
              <a:pPr/>
              <a:t>5</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50</a:t>
            </a:fld>
            <a:endParaRPr lang="en-US" sz="1200">
              <a:solidFill>
                <a:srgbClr val="898989"/>
              </a:solidFill>
            </a:endParaRPr>
          </a:p>
        </p:txBody>
      </p:sp>
      <p:pic>
        <p:nvPicPr>
          <p:cNvPr id="2" name="Picture 1" descr="Screen Shot 2016-08-15 at 9.52.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99" y="1293407"/>
            <a:ext cx="10312108" cy="6356350"/>
          </a:xfrm>
          <a:prstGeom prst="rect">
            <a:avLst/>
          </a:prstGeom>
        </p:spPr>
      </p:pic>
    </p:spTree>
    <p:extLst>
      <p:ext uri="{BB962C8B-B14F-4D97-AF65-F5344CB8AC3E}">
        <p14:creationId xmlns:p14="http://schemas.microsoft.com/office/powerpoint/2010/main" val="12579965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51</a:t>
            </a:fld>
            <a:endParaRPr lang="en-US" sz="1200">
              <a:solidFill>
                <a:srgbClr val="898989"/>
              </a:solidFill>
            </a:endParaRPr>
          </a:p>
        </p:txBody>
      </p:sp>
      <p:pic>
        <p:nvPicPr>
          <p:cNvPr id="2" name="Picture 1" descr="Screen Shot 2016-08-15 at 9.5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67" y="1352198"/>
            <a:ext cx="10265503" cy="6327623"/>
          </a:xfrm>
          <a:prstGeom prst="rect">
            <a:avLst/>
          </a:prstGeom>
        </p:spPr>
      </p:pic>
    </p:spTree>
    <p:extLst>
      <p:ext uri="{BB962C8B-B14F-4D97-AF65-F5344CB8AC3E}">
        <p14:creationId xmlns:p14="http://schemas.microsoft.com/office/powerpoint/2010/main" val="14514248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Goals, Adversaries, Metrics, and Generation</a:t>
            </a:r>
            <a:endParaRPr lang="en-US" sz="2400" dirty="0">
              <a:latin typeface="Calibri" charset="0"/>
              <a:ea typeface="MS PGothic" charset="0"/>
            </a:endParaRPr>
          </a:p>
        </p:txBody>
      </p:sp>
      <p:sp>
        <p:nvSpPr>
          <p:cNvPr id="2560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The generator creates multiple components in the Mobius Modeling Tool and begins simulation.</a:t>
            </a:r>
            <a:endParaRPr lang="en-US" sz="2400" dirty="0" smtClean="0">
              <a:latin typeface="Calibri" charset="0"/>
              <a:ea typeface="MS PGothic" charset="0"/>
            </a:endParaRPr>
          </a:p>
          <a:p>
            <a:pPr lvl="1"/>
            <a:r>
              <a:rPr lang="en-US" sz="2000" dirty="0" smtClean="0">
                <a:latin typeface="Calibri" charset="0"/>
                <a:ea typeface="MS PGothic" charset="0"/>
              </a:rPr>
              <a:t>The components are an ADVISE model, a Performance Variables model, a Set study, and a Discrete Event Simulator.</a:t>
            </a:r>
          </a:p>
          <a:p>
            <a:pPr lvl="1"/>
            <a:r>
              <a:rPr lang="en-US" sz="2000" dirty="0" smtClean="0">
                <a:latin typeface="Calibri" charset="0"/>
                <a:ea typeface="MS PGothic" charset="0"/>
              </a:rPr>
              <a:t>Simulation should take about a minute.</a:t>
            </a:r>
          </a:p>
          <a:p>
            <a:pPr lvl="1"/>
            <a:r>
              <a:rPr lang="en-US" sz="2000" dirty="0" smtClean="0">
                <a:latin typeface="Calibri" charset="0"/>
                <a:ea typeface="MS PGothic" charset="0"/>
              </a:rPr>
              <a:t>Numerical results are show once completed.</a:t>
            </a:r>
            <a:endParaRPr lang="en-US" dirty="0" smtClean="0">
              <a:latin typeface="Calibri" charset="0"/>
              <a:ea typeface="MS PGothic" charset="0"/>
            </a:endParaRPr>
          </a:p>
          <a:p>
            <a:pPr lvl="1"/>
            <a:endParaRPr lang="en-US" dirty="0">
              <a:latin typeface="Calibri" charset="0"/>
              <a:ea typeface="MS PGothic"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3C38E0D-98AD-7C40-9BFB-FE01A56500A3}" type="slidenum">
              <a:rPr lang="en-US" sz="1200">
                <a:solidFill>
                  <a:srgbClr val="898989"/>
                </a:solidFill>
              </a:rPr>
              <a:pPr/>
              <a:t>52</a:t>
            </a:fld>
            <a:endParaRPr lang="en-US" sz="1200">
              <a:solidFill>
                <a:srgbClr val="898989"/>
              </a:solidFill>
            </a:endParaRPr>
          </a:p>
        </p:txBody>
      </p:sp>
    </p:spTree>
    <p:extLst>
      <p:ext uri="{BB962C8B-B14F-4D97-AF65-F5344CB8AC3E}">
        <p14:creationId xmlns:p14="http://schemas.microsoft.com/office/powerpoint/2010/main" val="28207363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3</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79B17AF-8B07-1141-959A-8267A85181B7}" type="slidenum">
              <a:rPr lang="en-US" sz="1200">
                <a:solidFill>
                  <a:srgbClr val="898989"/>
                </a:solidFill>
              </a:rPr>
              <a:pPr/>
              <a:t>53</a:t>
            </a:fld>
            <a:endParaRPr lang="en-US" sz="1200">
              <a:solidFill>
                <a:srgbClr val="898989"/>
              </a:solidFill>
            </a:endParaRPr>
          </a:p>
        </p:txBody>
      </p:sp>
      <p:pic>
        <p:nvPicPr>
          <p:cNvPr id="3" name="Picture 2" descr="Screen Shot 2016-08-15 at 9.58.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73" y="860449"/>
            <a:ext cx="10183191" cy="6752116"/>
          </a:xfrm>
          <a:prstGeom prst="rect">
            <a:avLst/>
          </a:prstGeom>
        </p:spPr>
      </p:pic>
    </p:spTree>
    <p:extLst>
      <p:ext uri="{BB962C8B-B14F-4D97-AF65-F5344CB8AC3E}">
        <p14:creationId xmlns:p14="http://schemas.microsoft.com/office/powerpoint/2010/main" val="32181722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488950"/>
            <a:ext cx="8229600" cy="503238"/>
          </a:xfrm>
        </p:spPr>
        <p:txBody>
          <a:bodyPr/>
          <a:lstStyle/>
          <a:p>
            <a:r>
              <a:rPr lang="en-US" sz="2400" dirty="0">
                <a:latin typeface="Calibri" charset="0"/>
                <a:ea typeface="MS PGothic" charset="0"/>
              </a:rPr>
              <a:t>Step 3 – Attack Goals, Adversaries, and Generation</a:t>
            </a:r>
            <a:r>
              <a:rPr lang="en-US" sz="2400" dirty="0" smtClean="0">
                <a:latin typeface="Calibri" charset="0"/>
                <a:ea typeface="MS PGothic" charset="0"/>
              </a:rPr>
              <a:t> </a:t>
            </a:r>
            <a:r>
              <a:rPr lang="en-US" sz="2400" dirty="0">
                <a:latin typeface="Calibri" charset="0"/>
                <a:ea typeface="MS PGothic" charset="0"/>
              </a:rPr>
              <a:t>– Feedback</a:t>
            </a:r>
          </a:p>
        </p:txBody>
      </p:sp>
      <p:sp>
        <p:nvSpPr>
          <p:cNvPr id="27650" name="Content Placeholder 2"/>
          <p:cNvSpPr>
            <a:spLocks noGrp="1"/>
          </p:cNvSpPr>
          <p:nvPr>
            <p:ph idx="1"/>
          </p:nvPr>
        </p:nvSpPr>
        <p:spPr>
          <a:xfrm>
            <a:off x="457200" y="1136650"/>
            <a:ext cx="8229600" cy="5219700"/>
          </a:xfrm>
        </p:spPr>
        <p:txBody>
          <a:bodyPr/>
          <a:lstStyle/>
          <a:p>
            <a:r>
              <a:rPr lang="en-US" sz="2000" dirty="0" smtClean="0">
                <a:latin typeface="Calibri" charset="0"/>
                <a:ea typeface="MS PGothic" charset="0"/>
              </a:rPr>
              <a:t>How challenging was this step?</a:t>
            </a:r>
          </a:p>
          <a:p>
            <a:r>
              <a:rPr lang="en-US" sz="2000" dirty="0" smtClean="0">
                <a:latin typeface="Calibri" charset="0"/>
                <a:ea typeface="MS PGothic" charset="0"/>
              </a:rPr>
              <a:t>Did the goal definition seem intuitive?</a:t>
            </a:r>
          </a:p>
          <a:p>
            <a:r>
              <a:rPr lang="en-US" sz="2000" dirty="0" smtClean="0">
                <a:latin typeface="Calibri" charset="0"/>
                <a:ea typeface="MS PGothic" charset="0"/>
              </a:rPr>
              <a:t>What other adversary templates would you look for?</a:t>
            </a:r>
          </a:p>
          <a:p>
            <a:r>
              <a:rPr lang="en-US" sz="2000" dirty="0" smtClean="0">
                <a:latin typeface="Calibri" charset="0"/>
                <a:ea typeface="MS PGothic" charset="0"/>
              </a:rPr>
              <a:t>Does the configuration of an adversary’s attributes make sense?</a:t>
            </a:r>
          </a:p>
          <a:p>
            <a:endParaRPr lang="en-US" dirty="0">
              <a:latin typeface="Calibri" charset="0"/>
              <a:ea typeface="MS PGothic" charset="0"/>
            </a:endParaRP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AEF8F4C3-5674-8E4C-9896-57A25DB7A70F}" type="slidenum">
              <a:rPr lang="en-US" sz="1200">
                <a:solidFill>
                  <a:srgbClr val="898989"/>
                </a:solidFill>
              </a:rPr>
              <a:pPr/>
              <a:t>54</a:t>
            </a:fld>
            <a:endParaRPr lang="en-US" sz="1200">
              <a:solidFill>
                <a:srgbClr val="898989"/>
              </a:solidFill>
            </a:endParaRPr>
          </a:p>
        </p:txBody>
      </p:sp>
    </p:spTree>
    <p:extLst>
      <p:ext uri="{BB962C8B-B14F-4D97-AF65-F5344CB8AC3E}">
        <p14:creationId xmlns:p14="http://schemas.microsoft.com/office/powerpoint/2010/main" val="25211577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488950"/>
            <a:ext cx="8229600" cy="503238"/>
          </a:xfrm>
        </p:spPr>
        <p:txBody>
          <a:bodyPr/>
          <a:lstStyle/>
          <a:p>
            <a:r>
              <a:rPr lang="en-US" dirty="0">
                <a:latin typeface="Calibri" charset="0"/>
                <a:ea typeface="MS PGothic" charset="0"/>
              </a:rPr>
              <a:t>Step </a:t>
            </a:r>
            <a:r>
              <a:rPr lang="en-US" dirty="0" smtClean="0">
                <a:latin typeface="Calibri" charset="0"/>
                <a:ea typeface="MS PGothic" charset="0"/>
              </a:rPr>
              <a:t>4 </a:t>
            </a:r>
            <a:r>
              <a:rPr lang="en-US" dirty="0">
                <a:latin typeface="Calibri" charset="0"/>
                <a:ea typeface="MS PGothic" charset="0"/>
              </a:rPr>
              <a:t>– Execute Models</a:t>
            </a:r>
          </a:p>
        </p:txBody>
      </p:sp>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F126A8-F9D9-6D46-AA08-A8F42F9A2E29}" type="slidenum">
              <a:rPr lang="en-US" sz="1200">
                <a:solidFill>
                  <a:srgbClr val="898989"/>
                </a:solidFill>
                <a:latin typeface="Calibri" charset="0"/>
              </a:rPr>
              <a:pPr/>
              <a:t>55</a:t>
            </a:fld>
            <a:endParaRPr lang="en-US" sz="1200">
              <a:solidFill>
                <a:srgbClr val="898989"/>
              </a:solidFill>
              <a:latin typeface="Calibri" charset="0"/>
            </a:endParaRPr>
          </a:p>
        </p:txBody>
      </p:sp>
      <p:sp>
        <p:nvSpPr>
          <p:cNvPr id="61443" name="Content Placeholder 2"/>
          <p:cNvSpPr txBox="1">
            <a:spLocks/>
          </p:cNvSpPr>
          <p:nvPr/>
        </p:nvSpPr>
        <p:spPr bwMode="auto">
          <a:xfrm>
            <a:off x="304800" y="965200"/>
            <a:ext cx="8562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20000"/>
              </a:spcBef>
              <a:buFont typeface="Arial" charset="0"/>
              <a:buChar char="•"/>
            </a:pPr>
            <a:r>
              <a:rPr lang="en-US" sz="2000" dirty="0" smtClean="0">
                <a:latin typeface="Calibri" charset="0"/>
              </a:rPr>
              <a:t>Möbius creates an executable model by:</a:t>
            </a:r>
          </a:p>
          <a:p>
            <a:pPr lvl="1">
              <a:spcBef>
                <a:spcPct val="20000"/>
              </a:spcBef>
              <a:buFont typeface="Arial" charset="0"/>
              <a:buChar char="•"/>
            </a:pPr>
            <a:r>
              <a:rPr lang="en-US" sz="2000" dirty="0" smtClean="0">
                <a:latin typeface="Calibri" charset="0"/>
              </a:rPr>
              <a:t>Generating C++ code representations of project models</a:t>
            </a:r>
          </a:p>
          <a:p>
            <a:pPr lvl="1">
              <a:spcBef>
                <a:spcPct val="20000"/>
              </a:spcBef>
              <a:buFont typeface="Arial" charset="0"/>
              <a:buChar char="•"/>
            </a:pPr>
            <a:r>
              <a:rPr lang="en-US" sz="2000" dirty="0" smtClean="0">
                <a:latin typeface="Calibri" charset="0"/>
              </a:rPr>
              <a:t>Compiling the code and linking formalism and solver libraries</a:t>
            </a:r>
          </a:p>
          <a:p>
            <a:pPr lvl="1">
              <a:spcBef>
                <a:spcPct val="20000"/>
              </a:spcBef>
              <a:buFont typeface="Arial" charset="0"/>
              <a:buChar char="•"/>
            </a:pPr>
            <a:r>
              <a:rPr lang="en-US" sz="2000" dirty="0" smtClean="0">
                <a:latin typeface="Calibri" charset="0"/>
              </a:rPr>
              <a:t>Executing the binary to gather observations and calculate statistics</a:t>
            </a:r>
            <a:endParaRPr lang="en-US" sz="2000" dirty="0">
              <a:latin typeface="Calibri" charset="0"/>
            </a:endParaRPr>
          </a:p>
        </p:txBody>
      </p:sp>
      <p:pic>
        <p:nvPicPr>
          <p:cNvPr id="2" name="Picture 1" descr="Screen Shot 2016-08-01 at 8.00.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225" y="2471697"/>
            <a:ext cx="4355551" cy="42722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type="sldNum" sz="quarter" idx="10"/>
          </p:nvPr>
        </p:nvSpPr>
        <p:spPr>
          <a:xfrm>
            <a:off x="765174" y="5886450"/>
            <a:ext cx="2133600" cy="365125"/>
          </a:xfrm>
          <a:noFill/>
        </p:spPr>
        <p:txBody>
          <a:bodyPr/>
          <a:lstStyle/>
          <a:p>
            <a:fld id="{75B0E647-D98B-4007-9F37-A71644895021}" type="slidenum">
              <a:rPr lang="en-US"/>
              <a:pPr/>
              <a:t>56</a:t>
            </a:fld>
            <a:endParaRPr lang="en-US"/>
          </a:p>
        </p:txBody>
      </p:sp>
      <p:sp>
        <p:nvSpPr>
          <p:cNvPr id="57346" name="Rectangle 2"/>
          <p:cNvSpPr>
            <a:spLocks noGrp="1" noChangeArrowheads="1"/>
          </p:cNvSpPr>
          <p:nvPr>
            <p:ph type="title"/>
          </p:nvPr>
        </p:nvSpPr>
        <p:spPr>
          <a:xfrm>
            <a:off x="0" y="247369"/>
            <a:ext cx="9144000" cy="762000"/>
          </a:xfrm>
        </p:spPr>
        <p:txBody>
          <a:bodyPr/>
          <a:lstStyle/>
          <a:p>
            <a:r>
              <a:rPr lang="en-US" sz="3200" dirty="0" smtClean="0"/>
              <a:t>Step </a:t>
            </a:r>
            <a:r>
              <a:rPr lang="en-US" sz="3200" dirty="0" smtClean="0"/>
              <a:t>4 </a:t>
            </a:r>
            <a:r>
              <a:rPr lang="en-US" sz="3200" dirty="0" smtClean="0"/>
              <a:t>Execute Models - Adversary Decision Cycle</a:t>
            </a:r>
          </a:p>
        </p:txBody>
      </p:sp>
      <p:sp>
        <p:nvSpPr>
          <p:cNvPr id="57347" name="Rectangle 3"/>
          <p:cNvSpPr>
            <a:spLocks noGrp="1" noChangeArrowheads="1"/>
          </p:cNvSpPr>
          <p:nvPr>
            <p:ph idx="1"/>
          </p:nvPr>
        </p:nvSpPr>
        <p:spPr>
          <a:xfrm>
            <a:off x="285750" y="904875"/>
            <a:ext cx="8610600" cy="1377950"/>
          </a:xfrm>
        </p:spPr>
        <p:txBody>
          <a:bodyPr/>
          <a:lstStyle/>
          <a:p>
            <a:r>
              <a:rPr lang="en-US" sz="2200" dirty="0" smtClean="0"/>
              <a:t>Adversary selects most attractive available attack step in AEG, repeats</a:t>
            </a:r>
          </a:p>
          <a:p>
            <a:r>
              <a:rPr lang="en-US" sz="2200" dirty="0" smtClean="0"/>
              <a:t>State transitions determined by outcome of selected attack step</a:t>
            </a:r>
          </a:p>
        </p:txBody>
      </p:sp>
      <p:sp>
        <p:nvSpPr>
          <p:cNvPr id="57348" name="Rectangle 5"/>
          <p:cNvSpPr>
            <a:spLocks noChangeArrowheads="1"/>
          </p:cNvSpPr>
          <p:nvPr/>
        </p:nvSpPr>
        <p:spPr bwMode="auto">
          <a:xfrm>
            <a:off x="4163214" y="2089150"/>
            <a:ext cx="2033588" cy="946150"/>
          </a:xfrm>
          <a:prstGeom prst="rect">
            <a:avLst/>
          </a:prstGeom>
          <a:solidFill>
            <a:schemeClr val="bg1"/>
          </a:solidFill>
          <a:ln w="25400">
            <a:solidFill>
              <a:schemeClr val="tx1"/>
            </a:solidFill>
            <a:round/>
            <a:headEnd/>
            <a:tailEnd/>
          </a:ln>
        </p:spPr>
        <p:txBody>
          <a:bodyPr/>
          <a:lstStyle/>
          <a:p>
            <a:pPr algn="ctr"/>
            <a:r>
              <a:rPr lang="en-US" sz="1700" b="1"/>
              <a:t>Determine all Available Attack Steps in State s</a:t>
            </a:r>
            <a:r>
              <a:rPr lang="en-US" sz="1700" b="1" baseline="-25000"/>
              <a:t>i</a:t>
            </a:r>
            <a:endParaRPr lang="en-US" sz="1700" b="1"/>
          </a:p>
        </p:txBody>
      </p:sp>
      <p:sp>
        <p:nvSpPr>
          <p:cNvPr id="57349" name="Rectangle 6"/>
          <p:cNvSpPr>
            <a:spLocks noChangeArrowheads="1"/>
          </p:cNvSpPr>
          <p:nvPr/>
        </p:nvSpPr>
        <p:spPr bwMode="auto">
          <a:xfrm>
            <a:off x="3858414" y="5006975"/>
            <a:ext cx="2646363" cy="893763"/>
          </a:xfrm>
          <a:prstGeom prst="rect">
            <a:avLst/>
          </a:prstGeom>
          <a:solidFill>
            <a:schemeClr val="bg1"/>
          </a:solidFill>
          <a:ln w="25400">
            <a:solidFill>
              <a:schemeClr val="tx1"/>
            </a:solidFill>
            <a:round/>
            <a:headEnd/>
            <a:tailEnd/>
          </a:ln>
        </p:spPr>
        <p:txBody>
          <a:bodyPr/>
          <a:lstStyle/>
          <a:p>
            <a:pPr algn="ctr"/>
            <a:r>
              <a:rPr lang="en-US" sz="1700" b="1"/>
              <a:t>Stochastically Select the Attack Step Outcome</a:t>
            </a:r>
          </a:p>
        </p:txBody>
      </p:sp>
      <p:sp>
        <p:nvSpPr>
          <p:cNvPr id="57350" name="Rectangle 8"/>
          <p:cNvSpPr>
            <a:spLocks noChangeArrowheads="1"/>
          </p:cNvSpPr>
          <p:nvPr/>
        </p:nvSpPr>
        <p:spPr bwMode="auto">
          <a:xfrm>
            <a:off x="910427" y="2092325"/>
            <a:ext cx="2033587" cy="946150"/>
          </a:xfrm>
          <a:prstGeom prst="rect">
            <a:avLst/>
          </a:prstGeom>
          <a:solidFill>
            <a:schemeClr val="bg1"/>
          </a:solidFill>
          <a:ln w="25400">
            <a:solidFill>
              <a:schemeClr val="tx1"/>
            </a:solidFill>
            <a:round/>
            <a:headEnd/>
            <a:tailEnd/>
          </a:ln>
        </p:spPr>
        <p:txBody>
          <a:bodyPr/>
          <a:lstStyle/>
          <a:p>
            <a:pPr algn="ctr"/>
            <a:r>
              <a:rPr lang="en-US" sz="1700" b="1"/>
              <a:t>Current</a:t>
            </a:r>
          </a:p>
          <a:p>
            <a:pPr algn="ctr"/>
            <a:r>
              <a:rPr lang="en-US" sz="1700" b="1"/>
              <a:t>State s</a:t>
            </a:r>
            <a:r>
              <a:rPr lang="en-US" sz="1700" b="1" baseline="-25000"/>
              <a:t>i</a:t>
            </a:r>
            <a:endParaRPr lang="en-US" sz="1700" b="1"/>
          </a:p>
        </p:txBody>
      </p:sp>
      <p:cxnSp>
        <p:nvCxnSpPr>
          <p:cNvPr id="57351" name="Straight Arrow Connector 10"/>
          <p:cNvCxnSpPr>
            <a:cxnSpLocks noChangeShapeType="1"/>
            <a:stCxn id="57350" idx="3"/>
            <a:endCxn id="57348" idx="1"/>
          </p:cNvCxnSpPr>
          <p:nvPr/>
        </p:nvCxnSpPr>
        <p:spPr bwMode="auto">
          <a:xfrm flipV="1">
            <a:off x="2944014" y="2562225"/>
            <a:ext cx="1219200" cy="3175"/>
          </a:xfrm>
          <a:prstGeom prst="straightConnector1">
            <a:avLst/>
          </a:prstGeom>
          <a:noFill/>
          <a:ln w="25400">
            <a:solidFill>
              <a:schemeClr val="tx1"/>
            </a:solidFill>
            <a:round/>
            <a:headEnd/>
            <a:tailEnd type="arrow" w="med" len="med"/>
          </a:ln>
        </p:spPr>
      </p:cxnSp>
      <p:sp>
        <p:nvSpPr>
          <p:cNvPr id="57352" name="Rectangle 19"/>
          <p:cNvSpPr>
            <a:spLocks noChangeArrowheads="1"/>
          </p:cNvSpPr>
          <p:nvPr/>
        </p:nvSpPr>
        <p:spPr bwMode="auto">
          <a:xfrm>
            <a:off x="912014" y="4906963"/>
            <a:ext cx="2035175" cy="946150"/>
          </a:xfrm>
          <a:prstGeom prst="rect">
            <a:avLst/>
          </a:prstGeom>
          <a:solidFill>
            <a:schemeClr val="bg1"/>
          </a:solidFill>
          <a:ln w="25400">
            <a:solidFill>
              <a:schemeClr val="tx1"/>
            </a:solidFill>
            <a:round/>
            <a:headEnd/>
            <a:tailEnd/>
          </a:ln>
        </p:spPr>
        <p:txBody>
          <a:bodyPr/>
          <a:lstStyle/>
          <a:p>
            <a:pPr algn="ctr"/>
            <a:r>
              <a:rPr lang="en-US" sz="1700" b="1"/>
              <a:t>Updated</a:t>
            </a:r>
          </a:p>
          <a:p>
            <a:pPr algn="ctr"/>
            <a:r>
              <a:rPr lang="en-US" sz="1700" b="1"/>
              <a:t>State s</a:t>
            </a:r>
            <a:r>
              <a:rPr lang="en-US" sz="1700" b="1" baseline="-25000"/>
              <a:t>k</a:t>
            </a:r>
            <a:endParaRPr lang="en-US" sz="1700" b="1"/>
          </a:p>
        </p:txBody>
      </p:sp>
      <p:sp>
        <p:nvSpPr>
          <p:cNvPr id="57353" name="Rectangle 24"/>
          <p:cNvSpPr>
            <a:spLocks noChangeArrowheads="1"/>
          </p:cNvSpPr>
          <p:nvPr/>
        </p:nvSpPr>
        <p:spPr bwMode="auto">
          <a:xfrm>
            <a:off x="4134639" y="3384550"/>
            <a:ext cx="2065338" cy="1219200"/>
          </a:xfrm>
          <a:prstGeom prst="rect">
            <a:avLst/>
          </a:prstGeom>
          <a:solidFill>
            <a:schemeClr val="bg1"/>
          </a:solidFill>
          <a:ln w="25400">
            <a:solidFill>
              <a:schemeClr val="tx1"/>
            </a:solidFill>
            <a:round/>
            <a:headEnd/>
            <a:tailEnd/>
          </a:ln>
        </p:spPr>
        <p:txBody>
          <a:bodyPr/>
          <a:lstStyle/>
          <a:p>
            <a:pPr algn="ctr"/>
            <a:r>
              <a:rPr lang="en-US" sz="1700" b="1" dirty="0"/>
              <a:t>Choose the </a:t>
            </a:r>
            <a:br>
              <a:rPr lang="en-US" sz="1700" b="1" dirty="0"/>
            </a:br>
            <a:r>
              <a:rPr lang="en-US" sz="1700" b="1" dirty="0">
                <a:solidFill>
                  <a:srgbClr val="0070C0"/>
                </a:solidFill>
              </a:rPr>
              <a:t>Most Attractive </a:t>
            </a:r>
            <a:r>
              <a:rPr lang="en-US" sz="1700" b="1" dirty="0"/>
              <a:t/>
            </a:r>
            <a:br>
              <a:rPr lang="en-US" sz="1700" b="1" dirty="0"/>
            </a:br>
            <a:r>
              <a:rPr lang="en-US" sz="1700" b="1" dirty="0"/>
              <a:t>of the Available Attack Steps</a:t>
            </a:r>
          </a:p>
        </p:txBody>
      </p:sp>
      <p:cxnSp>
        <p:nvCxnSpPr>
          <p:cNvPr id="57354" name="Straight Arrow Connector 26"/>
          <p:cNvCxnSpPr>
            <a:cxnSpLocks noChangeShapeType="1"/>
            <a:stCxn id="57348" idx="2"/>
            <a:endCxn id="57353" idx="0"/>
          </p:cNvCxnSpPr>
          <p:nvPr/>
        </p:nvCxnSpPr>
        <p:spPr bwMode="auto">
          <a:xfrm rot="5400000">
            <a:off x="4998239" y="3203575"/>
            <a:ext cx="349250" cy="12700"/>
          </a:xfrm>
          <a:prstGeom prst="straightConnector1">
            <a:avLst/>
          </a:prstGeom>
          <a:noFill/>
          <a:ln w="25400">
            <a:solidFill>
              <a:schemeClr val="tx1"/>
            </a:solidFill>
            <a:round/>
            <a:headEnd/>
            <a:tailEnd type="arrow" w="med" len="med"/>
          </a:ln>
        </p:spPr>
      </p:cxnSp>
      <p:cxnSp>
        <p:nvCxnSpPr>
          <p:cNvPr id="57355" name="Straight Arrow Connector 29"/>
          <p:cNvCxnSpPr>
            <a:cxnSpLocks noChangeShapeType="1"/>
            <a:stCxn id="57353" idx="2"/>
            <a:endCxn id="57349" idx="0"/>
          </p:cNvCxnSpPr>
          <p:nvPr/>
        </p:nvCxnSpPr>
        <p:spPr bwMode="auto">
          <a:xfrm>
            <a:off x="5166514" y="4603750"/>
            <a:ext cx="14288" cy="403225"/>
          </a:xfrm>
          <a:prstGeom prst="straightConnector1">
            <a:avLst/>
          </a:prstGeom>
          <a:noFill/>
          <a:ln w="25400">
            <a:solidFill>
              <a:schemeClr val="tx1"/>
            </a:solidFill>
            <a:round/>
            <a:headEnd/>
            <a:tailEnd type="arrow" w="med" len="med"/>
          </a:ln>
        </p:spPr>
      </p:cxnSp>
      <p:cxnSp>
        <p:nvCxnSpPr>
          <p:cNvPr id="57356" name="Straight Arrow Connector 32"/>
          <p:cNvCxnSpPr>
            <a:cxnSpLocks noChangeShapeType="1"/>
            <a:stCxn id="57352" idx="0"/>
            <a:endCxn id="57350" idx="2"/>
          </p:cNvCxnSpPr>
          <p:nvPr/>
        </p:nvCxnSpPr>
        <p:spPr bwMode="auto">
          <a:xfrm rot="16200000" flipV="1">
            <a:off x="993771" y="3971131"/>
            <a:ext cx="1868488" cy="3175"/>
          </a:xfrm>
          <a:prstGeom prst="straightConnector1">
            <a:avLst/>
          </a:prstGeom>
          <a:noFill/>
          <a:ln w="25400">
            <a:solidFill>
              <a:schemeClr val="tx1"/>
            </a:solidFill>
            <a:prstDash val="sysDash"/>
            <a:round/>
            <a:headEnd/>
            <a:tailEnd type="arrow" w="med" len="med"/>
          </a:ln>
        </p:spPr>
      </p:cxnSp>
      <p:cxnSp>
        <p:nvCxnSpPr>
          <p:cNvPr id="57357" name="Straight Arrow Connector 29"/>
          <p:cNvCxnSpPr>
            <a:cxnSpLocks noChangeShapeType="1"/>
          </p:cNvCxnSpPr>
          <p:nvPr/>
        </p:nvCxnSpPr>
        <p:spPr bwMode="auto">
          <a:xfrm flipH="1">
            <a:off x="2972589" y="5414963"/>
            <a:ext cx="860425" cy="0"/>
          </a:xfrm>
          <a:prstGeom prst="straightConnector1">
            <a:avLst/>
          </a:prstGeom>
          <a:noFill/>
          <a:ln w="25400">
            <a:solidFill>
              <a:schemeClr val="tx1"/>
            </a:solidFill>
            <a:round/>
            <a:headEnd/>
            <a:tailEnd type="arrow" w="med" len="med"/>
          </a:ln>
        </p:spPr>
      </p:cxnSp>
      <p:sp>
        <p:nvSpPr>
          <p:cNvPr id="18" name="Rectangular Callout 17"/>
          <p:cNvSpPr/>
          <p:nvPr/>
        </p:nvSpPr>
        <p:spPr>
          <a:xfrm>
            <a:off x="6504776" y="2403929"/>
            <a:ext cx="1976813" cy="2603046"/>
          </a:xfrm>
          <a:prstGeom prst="wedgeRectCallout">
            <a:avLst>
              <a:gd name="adj1" fmla="val -76529"/>
              <a:gd name="adj2" fmla="val 335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smtClean="0">
                <a:solidFill>
                  <a:schemeClr val="tx1"/>
                </a:solidFill>
              </a:rPr>
              <a:t>Adversary weighs cost, </a:t>
            </a:r>
            <a:r>
              <a:rPr lang="en-US" sz="1600" i="1" dirty="0" err="1" smtClean="0">
                <a:solidFill>
                  <a:schemeClr val="tx1"/>
                </a:solidFill>
              </a:rPr>
              <a:t>detectability</a:t>
            </a:r>
            <a:r>
              <a:rPr lang="en-US" sz="1600" i="1" dirty="0" smtClean="0">
                <a:solidFill>
                  <a:schemeClr val="tx1"/>
                </a:solidFill>
              </a:rPr>
              <a:t> and payoff  of an attack strategy per their behavior model</a:t>
            </a:r>
          </a:p>
          <a:p>
            <a:endParaRPr lang="en-US" sz="1600" i="1" dirty="0" smtClean="0">
              <a:solidFill>
                <a:schemeClr val="tx1"/>
              </a:solidFill>
            </a:endParaRPr>
          </a:p>
          <a:p>
            <a:r>
              <a:rPr lang="en-US" sz="1600" i="1" dirty="0" smtClean="0">
                <a:solidFill>
                  <a:schemeClr val="tx1"/>
                </a:solidFill>
              </a:rPr>
              <a:t>Finds max over all paths that start with this attack step, within a </a:t>
            </a:r>
            <a:r>
              <a:rPr lang="en-US" sz="1600" i="1" dirty="0" err="1" smtClean="0">
                <a:solidFill>
                  <a:schemeClr val="tx1"/>
                </a:solidFill>
              </a:rPr>
              <a:t>lookahead</a:t>
            </a:r>
            <a:r>
              <a:rPr lang="en-US" sz="1600" i="1" dirty="0" smtClean="0">
                <a:solidFill>
                  <a:schemeClr val="tx1"/>
                </a:solidFill>
              </a:rPr>
              <a:t> horizon</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a:t>
            </a:r>
            <a:r>
              <a:rPr lang="en-US" dirty="0" smtClean="0">
                <a:latin typeface="Calibri" charset="0"/>
                <a:ea typeface="MS PGothic" charset="0"/>
              </a:rPr>
              <a:t>Networks </a:t>
            </a:r>
            <a:r>
              <a:rPr lang="en-US" dirty="0">
                <a:latin typeface="Calibri" charset="0"/>
                <a:ea typeface="MS PGothic" charset="0"/>
              </a:rPr>
              <a:t>– Step </a:t>
            </a:r>
            <a:r>
              <a:rPr lang="en-US" dirty="0" smtClean="0">
                <a:latin typeface="Calibri" charset="0"/>
                <a:ea typeface="MS PGothic" charset="0"/>
              </a:rPr>
              <a:t>4</a:t>
            </a:r>
            <a:endParaRPr lang="en-US" dirty="0">
              <a:latin typeface="Calibri" charset="0"/>
              <a:ea typeface="MS PGothic" charset="0"/>
            </a:endParaRPr>
          </a:p>
        </p:txBody>
      </p:sp>
      <p:sp>
        <p:nvSpPr>
          <p:cNvPr id="62466" name="Content Placeholder 2"/>
          <p:cNvSpPr>
            <a:spLocks noGrp="1"/>
          </p:cNvSpPr>
          <p:nvPr>
            <p:ph idx="1"/>
          </p:nvPr>
        </p:nvSpPr>
        <p:spPr>
          <a:xfrm>
            <a:off x="457200" y="1136650"/>
            <a:ext cx="8229600" cy="5219700"/>
          </a:xfrm>
        </p:spPr>
        <p:txBody>
          <a:bodyPr/>
          <a:lstStyle/>
          <a:p>
            <a:pPr>
              <a:buFont typeface="Arial" charset="0"/>
              <a:buNone/>
            </a:pPr>
            <a:r>
              <a:rPr lang="en-US" sz="2400" dirty="0" smtClean="0">
                <a:latin typeface="Calibri" charset="0"/>
                <a:ea typeface="MS PGothic" charset="0"/>
              </a:rPr>
              <a:t>Simulation </a:t>
            </a:r>
            <a:r>
              <a:rPr lang="en-US" sz="2400" dirty="0">
                <a:latin typeface="Calibri" charset="0"/>
                <a:ea typeface="MS PGothic" charset="0"/>
              </a:rPr>
              <a:t>I</a:t>
            </a:r>
            <a:r>
              <a:rPr lang="en-US" sz="2400" dirty="0" smtClean="0">
                <a:latin typeface="Calibri" charset="0"/>
                <a:ea typeface="MS PGothic" charset="0"/>
              </a:rPr>
              <a:t>s Complete</a:t>
            </a:r>
            <a:endParaRPr lang="en-US" sz="2000" dirty="0">
              <a:latin typeface="Calibri" charset="0"/>
              <a:ea typeface="MS PGothic" charset="0"/>
            </a:endParaRPr>
          </a:p>
          <a:p>
            <a:endParaRPr lang="en-US" dirty="0">
              <a:latin typeface="Calibri" charset="0"/>
              <a:ea typeface="MS PGothic" charset="0"/>
            </a:endParaRPr>
          </a:p>
        </p:txBody>
      </p:sp>
      <p:sp>
        <p:nvSpPr>
          <p:cNvPr id="624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0EBF009-D1E6-F44A-8324-19466CB78A4A}" type="slidenum">
              <a:rPr lang="en-US" sz="1200">
                <a:solidFill>
                  <a:srgbClr val="898989"/>
                </a:solidFill>
                <a:latin typeface="Calibri" charset="0"/>
              </a:rPr>
              <a:pPr/>
              <a:t>57</a:t>
            </a:fld>
            <a:endParaRPr lang="en-US" sz="1200">
              <a:solidFill>
                <a:srgbClr val="898989"/>
              </a:solidFill>
              <a:latin typeface="Calibri" charset="0"/>
            </a:endParaRPr>
          </a:p>
        </p:txBody>
      </p:sp>
      <p:pic>
        <p:nvPicPr>
          <p:cNvPr id="3" name="Picture 2" descr="Screen Shot 2016-08-15 at 10.04.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766" y="1481539"/>
            <a:ext cx="5530468" cy="6070197"/>
          </a:xfrm>
          <a:prstGeom prst="rect">
            <a:avLst/>
          </a:prstGeom>
        </p:spPr>
      </p:pic>
    </p:spTree>
    <p:extLst>
      <p:ext uri="{BB962C8B-B14F-4D97-AF65-F5344CB8AC3E}">
        <p14:creationId xmlns:p14="http://schemas.microsoft.com/office/powerpoint/2010/main" val="31582801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488950"/>
            <a:ext cx="8229600" cy="503238"/>
          </a:xfrm>
        </p:spPr>
        <p:txBody>
          <a:bodyPr/>
          <a:lstStyle/>
          <a:p>
            <a:r>
              <a:rPr lang="en-US" dirty="0">
                <a:latin typeface="Calibri" charset="0"/>
                <a:ea typeface="MS PGothic" charset="0"/>
              </a:rPr>
              <a:t>Step </a:t>
            </a:r>
            <a:r>
              <a:rPr lang="en-US" dirty="0" smtClean="0">
                <a:latin typeface="Calibri" charset="0"/>
                <a:ea typeface="MS PGothic" charset="0"/>
              </a:rPr>
              <a:t>5 </a:t>
            </a:r>
            <a:r>
              <a:rPr lang="en-US" dirty="0">
                <a:latin typeface="Calibri" charset="0"/>
                <a:ea typeface="MS PGothic" charset="0"/>
              </a:rPr>
              <a:t>– Interpret Results</a:t>
            </a:r>
          </a:p>
        </p:txBody>
      </p:sp>
      <p:sp>
        <p:nvSpPr>
          <p:cNvPr id="64514"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We will examine</a:t>
            </a:r>
            <a:r>
              <a:rPr lang="is-IS" sz="2400" dirty="0" smtClean="0">
                <a:latin typeface="Calibri" charset="0"/>
                <a:ea typeface="MS PGothic" charset="0"/>
              </a:rPr>
              <a:t>…</a:t>
            </a:r>
          </a:p>
          <a:p>
            <a:pPr lvl="1"/>
            <a:r>
              <a:rPr lang="en-US" sz="2000" dirty="0" smtClean="0">
                <a:latin typeface="Calibri" charset="0"/>
                <a:ea typeface="MS PGothic" charset="0"/>
              </a:rPr>
              <a:t>Numerical results from the simulation</a:t>
            </a:r>
          </a:p>
          <a:p>
            <a:pPr lvl="1"/>
            <a:r>
              <a:rPr lang="en-US" sz="2000" dirty="0" smtClean="0">
                <a:latin typeface="Calibri" charset="0"/>
                <a:ea typeface="MS PGothic" charset="0"/>
              </a:rPr>
              <a:t>A visual presentation of the model’s behavior</a:t>
            </a:r>
            <a:endParaRPr lang="en-US" sz="2400" dirty="0">
              <a:latin typeface="Calibri" charset="0"/>
              <a:ea typeface="MS PGothic" charset="0"/>
            </a:endParaRPr>
          </a:p>
          <a:p>
            <a:endParaRPr lang="en-US" dirty="0">
              <a:latin typeface="Calibri" charset="0"/>
              <a:ea typeface="MS PGothic" charset="0"/>
            </a:endParaRPr>
          </a:p>
        </p:txBody>
      </p:sp>
      <p:sp>
        <p:nvSpPr>
          <p:cNvPr id="645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A69C6B-0CD3-BD49-81D5-7FB19A4B3E01}" type="slidenum">
              <a:rPr lang="en-US" sz="1200">
                <a:solidFill>
                  <a:srgbClr val="898989"/>
                </a:solidFill>
                <a:latin typeface="Calibri" charset="0"/>
              </a:rPr>
              <a:pPr/>
              <a:t>58</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Networks – Step </a:t>
            </a:r>
            <a:r>
              <a:rPr lang="en-US" dirty="0" smtClean="0">
                <a:latin typeface="Calibri" charset="0"/>
                <a:ea typeface="MS PGothic" charset="0"/>
              </a:rPr>
              <a:t>5</a:t>
            </a:r>
            <a:endParaRPr lang="en-US" dirty="0">
              <a:latin typeface="Calibri" charset="0"/>
              <a:ea typeface="MS PGothic" charset="0"/>
            </a:endParaRPr>
          </a:p>
        </p:txBody>
      </p:sp>
      <p:sp>
        <p:nvSpPr>
          <p:cNvPr id="65538" name="Content Placeholder 2"/>
          <p:cNvSpPr>
            <a:spLocks noGrp="1"/>
          </p:cNvSpPr>
          <p:nvPr>
            <p:ph idx="1"/>
          </p:nvPr>
        </p:nvSpPr>
        <p:spPr>
          <a:xfrm>
            <a:off x="457200" y="1136650"/>
            <a:ext cx="3206558" cy="5219700"/>
          </a:xfrm>
        </p:spPr>
        <p:txBody>
          <a:bodyPr/>
          <a:lstStyle/>
          <a:p>
            <a:pPr>
              <a:buFont typeface="Arial" charset="0"/>
              <a:buNone/>
            </a:pPr>
            <a:r>
              <a:rPr lang="en-US" sz="2400" dirty="0" smtClean="0">
                <a:latin typeface="Calibri" charset="0"/>
                <a:ea typeface="MS PGothic" charset="0"/>
              </a:rPr>
              <a:t>Numerical Results</a:t>
            </a:r>
            <a:endParaRPr lang="en-US" sz="2400" dirty="0">
              <a:latin typeface="Calibri" charset="0"/>
              <a:ea typeface="MS PGothic" charset="0"/>
            </a:endParaRPr>
          </a:p>
          <a:p>
            <a:r>
              <a:rPr lang="en-US" sz="2000" dirty="0" smtClean="0">
                <a:latin typeface="Calibri" charset="0"/>
                <a:ea typeface="MS PGothic" charset="0"/>
              </a:rPr>
              <a:t>Adversary was more successful, more quickly when firewalls were hardened. </a:t>
            </a:r>
            <a:endParaRPr lang="en-US" sz="2000" dirty="0">
              <a:latin typeface="Calibri" charset="0"/>
              <a:ea typeface="MS PGothic" charset="0"/>
            </a:endParaRPr>
          </a:p>
          <a:p>
            <a:endParaRPr lang="en-US" dirty="0">
              <a:latin typeface="Calibri" charset="0"/>
              <a:ea typeface="MS PGothic" charset="0"/>
            </a:endParaRPr>
          </a:p>
        </p:txBody>
      </p:sp>
      <p:sp>
        <p:nvSpPr>
          <p:cNvPr id="65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AD66149-B464-1640-9F8E-38E4C426433F}" type="slidenum">
              <a:rPr lang="en-US" sz="1200">
                <a:solidFill>
                  <a:srgbClr val="898989"/>
                </a:solidFill>
                <a:latin typeface="Calibri" charset="0"/>
              </a:rPr>
              <a:pPr/>
              <a:t>59</a:t>
            </a:fld>
            <a:endParaRPr lang="en-US" sz="1200">
              <a:solidFill>
                <a:srgbClr val="898989"/>
              </a:solidFill>
              <a:latin typeface="Calibri" charset="0"/>
            </a:endParaRPr>
          </a:p>
        </p:txBody>
      </p:sp>
      <p:pic>
        <p:nvPicPr>
          <p:cNvPr id="4" name="Picture 3" descr="Screen Shot 2016-08-15 at 10.0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758" y="1136650"/>
            <a:ext cx="5480242" cy="3088073"/>
          </a:xfrm>
          <a:prstGeom prst="rect">
            <a:avLst/>
          </a:prstGeom>
        </p:spPr>
      </p:pic>
      <p:pic>
        <p:nvPicPr>
          <p:cNvPr id="5" name="Picture 4" descr="Screen Shot 2016-08-15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758" y="3807594"/>
            <a:ext cx="5480242" cy="30504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Agenda</a:t>
            </a:r>
          </a:p>
        </p:txBody>
      </p:sp>
      <p:sp>
        <p:nvSpPr>
          <p:cNvPr id="30722" name="Content Placeholder 2"/>
          <p:cNvSpPr>
            <a:spLocks noGrp="1"/>
          </p:cNvSpPr>
          <p:nvPr>
            <p:ph idx="1"/>
          </p:nvPr>
        </p:nvSpPr>
        <p:spPr>
          <a:xfrm>
            <a:off x="457200" y="1136650"/>
            <a:ext cx="8229600" cy="5219700"/>
          </a:xfrm>
        </p:spPr>
        <p:txBody>
          <a:bodyPr/>
          <a:lstStyle/>
          <a:p>
            <a:pPr eaLnBrk="1" hangingPunct="1"/>
            <a:r>
              <a:rPr lang="en-US">
                <a:latin typeface="Calibri" charset="0"/>
                <a:ea typeface="MS PGothic" charset="0"/>
              </a:rPr>
              <a:t>Registration and Continental Breakfast</a:t>
            </a:r>
          </a:p>
          <a:p>
            <a:pPr eaLnBrk="1" hangingPunct="1"/>
            <a:r>
              <a:rPr lang="en-US">
                <a:latin typeface="Calibri" charset="0"/>
                <a:ea typeface="MS PGothic" charset="0"/>
              </a:rPr>
              <a:t>Welcome</a:t>
            </a:r>
          </a:p>
          <a:p>
            <a:pPr eaLnBrk="1" hangingPunct="1"/>
            <a:r>
              <a:rPr lang="en-US">
                <a:latin typeface="Calibri" charset="0"/>
                <a:ea typeface="MS PGothic" charset="0"/>
              </a:rPr>
              <a:t>Goals</a:t>
            </a:r>
          </a:p>
          <a:p>
            <a:pPr lvl="1" eaLnBrk="1" hangingPunct="1"/>
            <a:r>
              <a:rPr lang="en-US">
                <a:latin typeface="Calibri" charset="0"/>
                <a:ea typeface="MS PGothic" charset="0"/>
              </a:rPr>
              <a:t>Tool</a:t>
            </a:r>
          </a:p>
          <a:p>
            <a:pPr lvl="1" eaLnBrk="1" hangingPunct="1"/>
            <a:r>
              <a:rPr lang="en-US">
                <a:latin typeface="Calibri" charset="0"/>
                <a:ea typeface="MS PGothic" charset="0"/>
              </a:rPr>
              <a:t>Workshop</a:t>
            </a:r>
          </a:p>
          <a:p>
            <a:pPr eaLnBrk="1" hangingPunct="1"/>
            <a:r>
              <a:rPr lang="en-US">
                <a:latin typeface="Calibri" charset="0"/>
                <a:ea typeface="MS PGothic" charset="0"/>
              </a:rPr>
              <a:t>Steps to Use ADVISE Meta</a:t>
            </a:r>
          </a:p>
          <a:p>
            <a:pPr eaLnBrk="1" hangingPunct="1"/>
            <a:r>
              <a:rPr lang="en-US">
                <a:latin typeface="Calibri" charset="0"/>
                <a:ea typeface="MS PGothic" charset="0"/>
              </a:rPr>
              <a:t>Hands on Sessions</a:t>
            </a:r>
          </a:p>
          <a:p>
            <a:pPr eaLnBrk="1" hangingPunct="1"/>
            <a:r>
              <a:rPr lang="en-US">
                <a:latin typeface="Calibri" charset="0"/>
                <a:ea typeface="MS PGothic" charset="0"/>
              </a:rPr>
              <a:t>Case Studies and Custom Ontologies</a:t>
            </a:r>
          </a:p>
          <a:p>
            <a:pPr eaLnBrk="1" hangingPunct="1"/>
            <a:r>
              <a:rPr lang="en-US">
                <a:latin typeface="Calibri" charset="0"/>
                <a:ea typeface="MS PGothic" charset="0"/>
              </a:rPr>
              <a:t>Wrap Up</a:t>
            </a:r>
          </a:p>
          <a:p>
            <a:pPr eaLnBrk="1" hangingPunct="1"/>
            <a:endParaRPr lang="en-US">
              <a:latin typeface="Calibri" charset="0"/>
              <a:ea typeface="MS PGothic" charset="0"/>
            </a:endParaRP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A0F939F-EAEA-FF47-B697-3522A5BBE914}" type="slidenum">
              <a:rPr lang="en-US" sz="1200">
                <a:solidFill>
                  <a:srgbClr val="898989"/>
                </a:solidFill>
                <a:latin typeface="Calibri" charset="0"/>
              </a:rPr>
              <a:pPr/>
              <a:t>6</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488950"/>
            <a:ext cx="8229600" cy="503238"/>
          </a:xfrm>
        </p:spPr>
        <p:txBody>
          <a:bodyPr/>
          <a:lstStyle/>
          <a:p>
            <a:r>
              <a:rPr lang="en-US" dirty="0">
                <a:latin typeface="Calibri" charset="0"/>
                <a:ea typeface="MS PGothic" charset="0"/>
              </a:rPr>
              <a:t>Small SCADA Networks – Step </a:t>
            </a:r>
            <a:r>
              <a:rPr lang="en-US" dirty="0" smtClean="0">
                <a:latin typeface="Calibri" charset="0"/>
                <a:ea typeface="MS PGothic" charset="0"/>
              </a:rPr>
              <a:t>5</a:t>
            </a:r>
            <a:endParaRPr lang="en-US" dirty="0">
              <a:latin typeface="Calibri" charset="0"/>
              <a:ea typeface="MS PGothic" charset="0"/>
            </a:endParaRPr>
          </a:p>
        </p:txBody>
      </p:sp>
      <p:sp>
        <p:nvSpPr>
          <p:cNvPr id="65538" name="Content Placeholder 2"/>
          <p:cNvSpPr>
            <a:spLocks noGrp="1"/>
          </p:cNvSpPr>
          <p:nvPr>
            <p:ph idx="1"/>
          </p:nvPr>
        </p:nvSpPr>
        <p:spPr>
          <a:xfrm>
            <a:off x="457200" y="1136650"/>
            <a:ext cx="8229600" cy="5219700"/>
          </a:xfrm>
        </p:spPr>
        <p:txBody>
          <a:bodyPr/>
          <a:lstStyle/>
          <a:p>
            <a:pPr>
              <a:buFont typeface="Arial" charset="0"/>
              <a:buNone/>
            </a:pPr>
            <a:r>
              <a:rPr lang="en-US" sz="2400" dirty="0" smtClean="0">
                <a:latin typeface="Calibri" charset="0"/>
                <a:ea typeface="MS PGothic" charset="0"/>
              </a:rPr>
              <a:t>Visual Results</a:t>
            </a:r>
            <a:endParaRPr lang="en-US" sz="2400" dirty="0">
              <a:latin typeface="Calibri" charset="0"/>
              <a:ea typeface="MS PGothic" charset="0"/>
            </a:endParaRPr>
          </a:p>
          <a:p>
            <a:r>
              <a:rPr lang="en-US" sz="2000" dirty="0" smtClean="0">
                <a:latin typeface="Calibri" charset="0"/>
                <a:ea typeface="MS PGothic" charset="0"/>
              </a:rPr>
              <a:t>Adversary chose to directly compromise the HMI, rather than go through the firewalls when the firewalls were hardened.</a:t>
            </a:r>
            <a:endParaRPr lang="en-US" sz="2000" dirty="0">
              <a:latin typeface="Calibri" charset="0"/>
              <a:ea typeface="MS PGothic" charset="0"/>
            </a:endParaRPr>
          </a:p>
          <a:p>
            <a:endParaRPr lang="en-US" dirty="0">
              <a:latin typeface="Calibri" charset="0"/>
              <a:ea typeface="MS PGothic" charset="0"/>
            </a:endParaRPr>
          </a:p>
        </p:txBody>
      </p:sp>
      <p:sp>
        <p:nvSpPr>
          <p:cNvPr id="65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AD66149-B464-1640-9F8E-38E4C426433F}" type="slidenum">
              <a:rPr lang="en-US" sz="1200">
                <a:solidFill>
                  <a:srgbClr val="898989"/>
                </a:solidFill>
                <a:latin typeface="Calibri" charset="0"/>
              </a:rPr>
              <a:pPr/>
              <a:t>60</a:t>
            </a:fld>
            <a:endParaRPr lang="en-US" sz="1200">
              <a:solidFill>
                <a:srgbClr val="898989"/>
              </a:solidFill>
              <a:latin typeface="Calibri" charset="0"/>
            </a:endParaRPr>
          </a:p>
        </p:txBody>
      </p:sp>
      <p:pic>
        <p:nvPicPr>
          <p:cNvPr id="4" name="Picture 3" descr="Screen Shot 2016-08-01 at 8.21.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6" y="2273958"/>
            <a:ext cx="7800468" cy="4584041"/>
          </a:xfrm>
          <a:prstGeom prst="rect">
            <a:avLst/>
          </a:prstGeom>
        </p:spPr>
      </p:pic>
    </p:spTree>
    <p:extLst>
      <p:ext uri="{BB962C8B-B14F-4D97-AF65-F5344CB8AC3E}">
        <p14:creationId xmlns:p14="http://schemas.microsoft.com/office/powerpoint/2010/main" val="13742120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488950"/>
            <a:ext cx="8229600" cy="503238"/>
          </a:xfrm>
        </p:spPr>
        <p:txBody>
          <a:bodyPr/>
          <a:lstStyle/>
          <a:p>
            <a:r>
              <a:rPr lang="en-US" dirty="0">
                <a:latin typeface="Calibri" charset="0"/>
                <a:ea typeface="MS PGothic" charset="0"/>
              </a:rPr>
              <a:t>Step </a:t>
            </a:r>
            <a:r>
              <a:rPr lang="en-US" dirty="0" smtClean="0">
                <a:latin typeface="Calibri" charset="0"/>
                <a:ea typeface="MS PGothic" charset="0"/>
              </a:rPr>
              <a:t>5 </a:t>
            </a:r>
            <a:r>
              <a:rPr lang="en-US" dirty="0">
                <a:latin typeface="Calibri" charset="0"/>
                <a:ea typeface="MS PGothic" charset="0"/>
              </a:rPr>
              <a:t>– Interpret Results – Feedback</a:t>
            </a:r>
          </a:p>
        </p:txBody>
      </p:sp>
      <p:sp>
        <p:nvSpPr>
          <p:cNvPr id="66562" name="Content Placeholder 2"/>
          <p:cNvSpPr>
            <a:spLocks noGrp="1"/>
          </p:cNvSpPr>
          <p:nvPr>
            <p:ph idx="1"/>
          </p:nvPr>
        </p:nvSpPr>
        <p:spPr>
          <a:xfrm>
            <a:off x="457200" y="1136650"/>
            <a:ext cx="8229600" cy="5219700"/>
          </a:xfrm>
        </p:spPr>
        <p:txBody>
          <a:bodyPr/>
          <a:lstStyle/>
          <a:p>
            <a:r>
              <a:rPr lang="en-US" sz="2400" dirty="0" smtClean="0">
                <a:latin typeface="Calibri" charset="0"/>
                <a:ea typeface="MS PGothic" charset="0"/>
              </a:rPr>
              <a:t>Were you surprised by the results?</a:t>
            </a:r>
          </a:p>
          <a:p>
            <a:r>
              <a:rPr lang="en-US" sz="2400" dirty="0" smtClean="0">
                <a:latin typeface="Calibri" charset="0"/>
                <a:ea typeface="MS PGothic" charset="0"/>
              </a:rPr>
              <a:t>Do you believe unexpected results could be useful?</a:t>
            </a:r>
          </a:p>
          <a:p>
            <a:r>
              <a:rPr lang="en-US" sz="2400" dirty="0" smtClean="0">
                <a:latin typeface="Calibri" charset="0"/>
                <a:ea typeface="MS PGothic" charset="0"/>
              </a:rPr>
              <a:t>What more would you like to know about the model to make design decisions based on what you’ve learned?</a:t>
            </a:r>
          </a:p>
          <a:p>
            <a:r>
              <a:rPr lang="en-US" sz="2400" dirty="0" smtClean="0">
                <a:latin typeface="Calibri" charset="0"/>
                <a:ea typeface="MS PGothic" charset="0"/>
              </a:rPr>
              <a:t>How could the results presentation be improved?</a:t>
            </a:r>
            <a:endParaRPr lang="en-US" sz="2400" dirty="0">
              <a:latin typeface="Calibri" charset="0"/>
              <a:ea typeface="MS PGothic" charset="0"/>
            </a:endParaRP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4511F55-1874-1449-BC49-9DA165F6082B}" type="slidenum">
              <a:rPr lang="en-US" sz="1200">
                <a:solidFill>
                  <a:srgbClr val="898989"/>
                </a:solidFill>
                <a:latin typeface="Calibri" charset="0"/>
              </a:rPr>
              <a:pPr/>
              <a:t>61</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Agenda</a:t>
            </a:r>
          </a:p>
        </p:txBody>
      </p:sp>
      <p:sp>
        <p:nvSpPr>
          <p:cNvPr id="38914" name="Content Placeholder 2"/>
          <p:cNvSpPr>
            <a:spLocks noGrp="1"/>
          </p:cNvSpPr>
          <p:nvPr>
            <p:ph idx="1"/>
          </p:nvPr>
        </p:nvSpPr>
        <p:spPr>
          <a:xfrm>
            <a:off x="457200" y="1136650"/>
            <a:ext cx="8229600" cy="5219700"/>
          </a:xfrm>
        </p:spPr>
        <p:txBody>
          <a:bodyPr/>
          <a:lstStyle/>
          <a:p>
            <a:pPr eaLnBrk="1" hangingPunct="1"/>
            <a:r>
              <a:rPr lang="en-US">
                <a:latin typeface="Calibri" charset="0"/>
                <a:ea typeface="MS PGothic" charset="0"/>
              </a:rPr>
              <a:t>Registration and Continental Breakfast</a:t>
            </a:r>
          </a:p>
          <a:p>
            <a:pPr eaLnBrk="1" hangingPunct="1"/>
            <a:r>
              <a:rPr lang="en-US">
                <a:latin typeface="Calibri" charset="0"/>
                <a:ea typeface="MS PGothic" charset="0"/>
              </a:rPr>
              <a:t>Welcome</a:t>
            </a:r>
          </a:p>
          <a:p>
            <a:pPr eaLnBrk="1" hangingPunct="1"/>
            <a:r>
              <a:rPr lang="en-US">
                <a:latin typeface="Calibri" charset="0"/>
                <a:ea typeface="MS PGothic" charset="0"/>
              </a:rPr>
              <a:t>Goals</a:t>
            </a:r>
          </a:p>
          <a:p>
            <a:pPr lvl="1" eaLnBrk="1" hangingPunct="1"/>
            <a:r>
              <a:rPr lang="en-US">
                <a:latin typeface="Calibri" charset="0"/>
                <a:ea typeface="MS PGothic" charset="0"/>
              </a:rPr>
              <a:t>Tool</a:t>
            </a:r>
          </a:p>
          <a:p>
            <a:pPr lvl="1" eaLnBrk="1" hangingPunct="1"/>
            <a:r>
              <a:rPr lang="en-US">
                <a:latin typeface="Calibri" charset="0"/>
                <a:ea typeface="MS PGothic" charset="0"/>
              </a:rPr>
              <a:t>Workshop</a:t>
            </a:r>
          </a:p>
          <a:p>
            <a:pPr eaLnBrk="1" hangingPunct="1"/>
            <a:r>
              <a:rPr lang="en-US">
                <a:latin typeface="Calibri" charset="0"/>
                <a:ea typeface="MS PGothic" charset="0"/>
              </a:rPr>
              <a:t>Steps to Use ADVISE Meta</a:t>
            </a:r>
          </a:p>
          <a:p>
            <a:pPr eaLnBrk="1" hangingPunct="1"/>
            <a:r>
              <a:rPr lang="en-US">
                <a:latin typeface="Calibri" charset="0"/>
                <a:ea typeface="MS PGothic" charset="0"/>
              </a:rPr>
              <a:t>Hands on Sessions</a:t>
            </a:r>
          </a:p>
          <a:p>
            <a:pPr eaLnBrk="1" hangingPunct="1"/>
            <a:r>
              <a:rPr lang="en-US">
                <a:latin typeface="Calibri" charset="0"/>
                <a:ea typeface="MS PGothic" charset="0"/>
              </a:rPr>
              <a:t>Case Studies and Custom Ontologies</a:t>
            </a:r>
          </a:p>
          <a:p>
            <a:pPr eaLnBrk="1" hangingPunct="1"/>
            <a:r>
              <a:rPr lang="en-US">
                <a:latin typeface="Calibri" charset="0"/>
                <a:ea typeface="MS PGothic" charset="0"/>
              </a:rPr>
              <a:t>Wrap Up</a:t>
            </a:r>
          </a:p>
          <a:p>
            <a:pPr eaLnBrk="1" hangingPunct="1"/>
            <a:endParaRPr lang="en-US">
              <a:latin typeface="Calibri" charset="0"/>
              <a:ea typeface="MS PGothic" charset="0"/>
            </a:endParaRP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9719C9D-2FD1-854A-A08F-68796997F59A}" type="slidenum">
              <a:rPr lang="en-US" sz="1200">
                <a:solidFill>
                  <a:srgbClr val="898989"/>
                </a:solidFill>
                <a:latin typeface="Calibri" charset="0"/>
              </a:rPr>
              <a:pPr/>
              <a:t>62</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Attack Step Details: Example Probability Calculation</a:t>
            </a:r>
            <a:endParaRPr lang="en-US" sz="2800" dirty="0"/>
          </a:p>
        </p:txBody>
      </p:sp>
      <p:sp>
        <p:nvSpPr>
          <p:cNvPr id="4" name="Slide Number Placeholder 3"/>
          <p:cNvSpPr>
            <a:spLocks noGrp="1"/>
          </p:cNvSpPr>
          <p:nvPr>
            <p:ph type="sldNum" sz="quarter" idx="12"/>
          </p:nvPr>
        </p:nvSpPr>
        <p:spPr>
          <a:xfrm>
            <a:off x="6553200" y="5451243"/>
            <a:ext cx="2133600" cy="365125"/>
          </a:xfrm>
        </p:spPr>
        <p:txBody>
          <a:bodyPr/>
          <a:lstStyle/>
          <a:p>
            <a:pPr>
              <a:defRPr/>
            </a:pPr>
            <a:fld id="{D91F2A37-C310-2742-BF6D-FB9EB2B485A1}" type="slidenum">
              <a:rPr lang="en-US" smtClean="0"/>
              <a:pPr>
                <a:defRPr/>
              </a:pPr>
              <a:t>63</a:t>
            </a:fld>
            <a:endParaRPr lang="en-US"/>
          </a:p>
        </p:txBody>
      </p:sp>
      <p:sp>
        <p:nvSpPr>
          <p:cNvPr id="5" name="TextBox 4"/>
          <p:cNvSpPr txBox="1"/>
          <p:nvPr/>
        </p:nvSpPr>
        <p:spPr>
          <a:xfrm>
            <a:off x="3041780" y="1074038"/>
            <a:ext cx="3797559" cy="369332"/>
          </a:xfrm>
          <a:prstGeom prst="rect">
            <a:avLst/>
          </a:prstGeom>
          <a:noFill/>
        </p:spPr>
        <p:txBody>
          <a:bodyPr wrap="square" rtlCol="0">
            <a:spAutoFit/>
          </a:bodyPr>
          <a:lstStyle/>
          <a:p>
            <a:r>
              <a:rPr lang="en-US" dirty="0" smtClean="0"/>
              <a:t>Probability of adversary failure</a:t>
            </a:r>
            <a:endParaRPr lang="en-US" dirty="0"/>
          </a:p>
        </p:txBody>
      </p:sp>
      <p:sp>
        <p:nvSpPr>
          <p:cNvPr id="6" name="Rectangle 4"/>
          <p:cNvSpPr>
            <a:spLocks noChangeArrowheads="1"/>
          </p:cNvSpPr>
          <p:nvPr/>
        </p:nvSpPr>
        <p:spPr bwMode="auto">
          <a:xfrm>
            <a:off x="312053" y="1059239"/>
            <a:ext cx="2297906" cy="384175"/>
          </a:xfrm>
          <a:prstGeom prst="rect">
            <a:avLst/>
          </a:prstGeom>
          <a:solidFill>
            <a:srgbClr val="FFFFBB"/>
          </a:solidFill>
          <a:ln w="9525">
            <a:solidFill>
              <a:schemeClr val="tx1"/>
            </a:solidFill>
            <a:round/>
            <a:headEnd/>
            <a:tailEnd/>
          </a:ln>
        </p:spPr>
        <p:txBody>
          <a:bodyPr anchor="ctr" anchorCtr="1"/>
          <a:lstStyle/>
          <a:p>
            <a:pPr algn="ctr">
              <a:defRPr/>
            </a:pPr>
            <a:r>
              <a:rPr lang="en-US" sz="1050" b="1" dirty="0" err="1" smtClean="0">
                <a:solidFill>
                  <a:srgbClr val="000000"/>
                </a:solidFill>
                <a:ea typeface="ＭＳ Ｐゴシック" charset="-128"/>
                <a:cs typeface="ＭＳ Ｐゴシック" charset="-128"/>
              </a:rPr>
              <a:t>NetworkEavesdrop</a:t>
            </a:r>
            <a:endParaRPr lang="en-US" sz="1050" b="1" dirty="0" smtClean="0">
              <a:solidFill>
                <a:srgbClr val="000000"/>
              </a:solidFill>
              <a:ea typeface="ＭＳ Ｐゴシック" charset="-128"/>
              <a:cs typeface="ＭＳ Ｐゴシック" charset="-128"/>
            </a:endParaRPr>
          </a:p>
          <a:p>
            <a:pPr algn="ctr">
              <a:defRPr/>
            </a:pPr>
            <a:r>
              <a:rPr lang="en-US" sz="1050" b="1" dirty="0" smtClean="0">
                <a:solidFill>
                  <a:srgbClr val="000000"/>
                </a:solidFill>
                <a:ea typeface="ＭＳ Ｐゴシック" charset="-128"/>
                <a:cs typeface="ＭＳ Ｐゴシック" charset="-128"/>
              </a:rPr>
              <a:t> (data D that transits network N)</a:t>
            </a:r>
            <a:endParaRPr lang="en-US" sz="1050" b="1" dirty="0">
              <a:solidFill>
                <a:srgbClr val="000000"/>
              </a:solidFill>
              <a:ea typeface="ＭＳ Ｐゴシック" charset="-128"/>
              <a:cs typeface="ＭＳ Ｐゴシック" charset="-128"/>
            </a:endParaRPr>
          </a:p>
        </p:txBody>
      </p:sp>
      <p:sp>
        <p:nvSpPr>
          <p:cNvPr id="9" name="TextBox 8"/>
          <p:cNvSpPr txBox="1"/>
          <p:nvPr/>
        </p:nvSpPr>
        <p:spPr>
          <a:xfrm>
            <a:off x="1045028" y="2397931"/>
            <a:ext cx="3254789" cy="646331"/>
          </a:xfrm>
          <a:prstGeom prst="rect">
            <a:avLst/>
          </a:prstGeom>
          <a:noFill/>
        </p:spPr>
        <p:txBody>
          <a:bodyPr wrap="square" rtlCol="0">
            <a:spAutoFit/>
          </a:bodyPr>
          <a:lstStyle/>
          <a:p>
            <a:r>
              <a:rPr lang="en-US" dirty="0" smtClean="0"/>
              <a:t>Probability can’t break crypto (if any)</a:t>
            </a:r>
            <a:endParaRPr lang="en-US" dirty="0"/>
          </a:p>
        </p:txBody>
      </p:sp>
      <p:sp>
        <p:nvSpPr>
          <p:cNvPr id="10" name="TextBox 9"/>
          <p:cNvSpPr txBox="1"/>
          <p:nvPr/>
        </p:nvSpPr>
        <p:spPr>
          <a:xfrm>
            <a:off x="4407927" y="2457021"/>
            <a:ext cx="629025" cy="369332"/>
          </a:xfrm>
          <a:prstGeom prst="rect">
            <a:avLst/>
          </a:prstGeom>
          <a:noFill/>
        </p:spPr>
        <p:txBody>
          <a:bodyPr wrap="square" rtlCol="0">
            <a:spAutoFit/>
          </a:bodyPr>
          <a:lstStyle/>
          <a:p>
            <a:r>
              <a:rPr lang="en-US" dirty="0" smtClean="0">
                <a:solidFill>
                  <a:srgbClr val="FF0000"/>
                </a:solidFill>
              </a:rPr>
              <a:t>OR</a:t>
            </a:r>
            <a:endParaRPr lang="en-US" dirty="0">
              <a:solidFill>
                <a:srgbClr val="FF0000"/>
              </a:solidFill>
            </a:endParaRPr>
          </a:p>
        </p:txBody>
      </p:sp>
      <p:sp>
        <p:nvSpPr>
          <p:cNvPr id="11" name="TextBox 10"/>
          <p:cNvSpPr txBox="1"/>
          <p:nvPr/>
        </p:nvSpPr>
        <p:spPr>
          <a:xfrm>
            <a:off x="5229056" y="2457021"/>
            <a:ext cx="3476445" cy="923330"/>
          </a:xfrm>
          <a:prstGeom prst="rect">
            <a:avLst/>
          </a:prstGeom>
          <a:noFill/>
        </p:spPr>
        <p:txBody>
          <a:bodyPr wrap="square" rtlCol="0">
            <a:spAutoFit/>
          </a:bodyPr>
          <a:lstStyle/>
          <a:p>
            <a:r>
              <a:rPr lang="en-US" dirty="0" smtClean="0"/>
              <a:t>Probability do break crypto but are kicked off network before D is captured</a:t>
            </a:r>
            <a:endParaRPr lang="en-US" dirty="0"/>
          </a:p>
        </p:txBody>
      </p:sp>
      <p:sp>
        <p:nvSpPr>
          <p:cNvPr id="12" name="Down Arrow 11"/>
          <p:cNvSpPr/>
          <p:nvPr/>
        </p:nvSpPr>
        <p:spPr>
          <a:xfrm>
            <a:off x="4258632" y="1527349"/>
            <a:ext cx="302454" cy="87058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461006" y="3044262"/>
            <a:ext cx="302454" cy="821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477107" y="1681419"/>
            <a:ext cx="1869233" cy="369332"/>
          </a:xfrm>
          <a:prstGeom prst="rect">
            <a:avLst/>
          </a:prstGeom>
          <a:noFill/>
        </p:spPr>
        <p:txBody>
          <a:bodyPr wrap="square" rtlCol="0">
            <a:spAutoFit/>
          </a:bodyPr>
          <a:lstStyle/>
          <a:p>
            <a:r>
              <a:rPr lang="en-US" dirty="0" smtClean="0"/>
              <a:t>Equals</a:t>
            </a:r>
            <a:endParaRPr lang="en-US" dirty="0"/>
          </a:p>
        </p:txBody>
      </p:sp>
      <p:sp>
        <p:nvSpPr>
          <p:cNvPr id="15" name="TextBox 14"/>
          <p:cNvSpPr txBox="1"/>
          <p:nvPr/>
        </p:nvSpPr>
        <p:spPr>
          <a:xfrm>
            <a:off x="1664699" y="3131833"/>
            <a:ext cx="1530257" cy="646331"/>
          </a:xfrm>
          <a:prstGeom prst="rect">
            <a:avLst/>
          </a:prstGeom>
          <a:noFill/>
        </p:spPr>
        <p:txBody>
          <a:bodyPr wrap="square" rtlCol="0">
            <a:spAutoFit/>
          </a:bodyPr>
          <a:lstStyle/>
          <a:p>
            <a:r>
              <a:rPr lang="en-US" dirty="0" smtClean="0"/>
              <a:t>Increases with</a:t>
            </a:r>
            <a:endParaRPr lang="en-US" dirty="0"/>
          </a:p>
        </p:txBody>
      </p:sp>
      <p:sp>
        <p:nvSpPr>
          <p:cNvPr id="16" name="Down Arrow 15"/>
          <p:cNvSpPr/>
          <p:nvPr/>
        </p:nvSpPr>
        <p:spPr>
          <a:xfrm rot="-2760000">
            <a:off x="4190297" y="2568853"/>
            <a:ext cx="302454" cy="18805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573642" y="3184992"/>
            <a:ext cx="1530257" cy="646331"/>
          </a:xfrm>
          <a:prstGeom prst="rect">
            <a:avLst/>
          </a:prstGeom>
          <a:noFill/>
        </p:spPr>
        <p:txBody>
          <a:bodyPr wrap="square" rtlCol="0">
            <a:spAutoFit/>
          </a:bodyPr>
          <a:lstStyle/>
          <a:p>
            <a:r>
              <a:rPr lang="en-US" dirty="0" smtClean="0"/>
              <a:t>Decreases with</a:t>
            </a:r>
            <a:endParaRPr lang="en-US" dirty="0"/>
          </a:p>
        </p:txBody>
      </p:sp>
      <p:sp>
        <p:nvSpPr>
          <p:cNvPr id="19" name="Down Arrow 18"/>
          <p:cNvSpPr/>
          <p:nvPr/>
        </p:nvSpPr>
        <p:spPr>
          <a:xfrm>
            <a:off x="6823810" y="3131833"/>
            <a:ext cx="302454" cy="8083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027503" y="3219212"/>
            <a:ext cx="1530257" cy="646331"/>
          </a:xfrm>
          <a:prstGeom prst="rect">
            <a:avLst/>
          </a:prstGeom>
          <a:noFill/>
        </p:spPr>
        <p:txBody>
          <a:bodyPr wrap="square" rtlCol="0">
            <a:spAutoFit/>
          </a:bodyPr>
          <a:lstStyle/>
          <a:p>
            <a:r>
              <a:rPr lang="en-US" dirty="0" smtClean="0"/>
              <a:t>Increases with</a:t>
            </a:r>
            <a:endParaRPr lang="en-US" dirty="0"/>
          </a:p>
        </p:txBody>
      </p:sp>
      <p:sp>
        <p:nvSpPr>
          <p:cNvPr id="21" name="TextBox 20"/>
          <p:cNvSpPr txBox="1"/>
          <p:nvPr/>
        </p:nvSpPr>
        <p:spPr>
          <a:xfrm>
            <a:off x="598458" y="4198738"/>
            <a:ext cx="1903445" cy="1477328"/>
          </a:xfrm>
          <a:prstGeom prst="rect">
            <a:avLst/>
          </a:prstGeom>
          <a:noFill/>
        </p:spPr>
        <p:txBody>
          <a:bodyPr wrap="square" rtlCol="0">
            <a:spAutoFit/>
          </a:bodyPr>
          <a:lstStyle/>
          <a:p>
            <a:r>
              <a:rPr lang="en-US" dirty="0" smtClean="0"/>
              <a:t>Application layer encryption strength </a:t>
            </a:r>
            <a:r>
              <a:rPr lang="en-US" dirty="0" smtClean="0">
                <a:solidFill>
                  <a:srgbClr val="FF0000"/>
                </a:solidFill>
              </a:rPr>
              <a:t>(attribute of data)</a:t>
            </a:r>
            <a:endParaRPr lang="en-US" dirty="0"/>
          </a:p>
        </p:txBody>
      </p:sp>
      <p:sp>
        <p:nvSpPr>
          <p:cNvPr id="22" name="TextBox 21"/>
          <p:cNvSpPr txBox="1"/>
          <p:nvPr/>
        </p:nvSpPr>
        <p:spPr>
          <a:xfrm>
            <a:off x="2551117" y="4198738"/>
            <a:ext cx="1748701" cy="1477328"/>
          </a:xfrm>
          <a:prstGeom prst="rect">
            <a:avLst/>
          </a:prstGeom>
          <a:noFill/>
        </p:spPr>
        <p:txBody>
          <a:bodyPr wrap="square" rtlCol="0">
            <a:spAutoFit/>
          </a:bodyPr>
          <a:lstStyle/>
          <a:p>
            <a:r>
              <a:rPr lang="en-US" dirty="0" smtClean="0"/>
              <a:t>Network layer encryption strength </a:t>
            </a:r>
            <a:r>
              <a:rPr lang="en-US" dirty="0" smtClean="0">
                <a:solidFill>
                  <a:srgbClr val="FF0000"/>
                </a:solidFill>
              </a:rPr>
              <a:t>(attribute of network)</a:t>
            </a:r>
            <a:endParaRPr lang="en-US" dirty="0"/>
          </a:p>
        </p:txBody>
      </p:sp>
      <p:sp>
        <p:nvSpPr>
          <p:cNvPr id="23" name="TextBox 22"/>
          <p:cNvSpPr txBox="1"/>
          <p:nvPr/>
        </p:nvSpPr>
        <p:spPr>
          <a:xfrm>
            <a:off x="4477107" y="4142581"/>
            <a:ext cx="1665540" cy="1754326"/>
          </a:xfrm>
          <a:prstGeom prst="rect">
            <a:avLst/>
          </a:prstGeom>
          <a:noFill/>
        </p:spPr>
        <p:txBody>
          <a:bodyPr wrap="square" rtlCol="0">
            <a:spAutoFit/>
          </a:bodyPr>
          <a:lstStyle/>
          <a:p>
            <a:r>
              <a:rPr lang="en-US" dirty="0" smtClean="0"/>
              <a:t>Cryptanalysis skill proficiency of adversary </a:t>
            </a:r>
            <a:r>
              <a:rPr lang="en-US" dirty="0" smtClean="0">
                <a:solidFill>
                  <a:srgbClr val="FF0000"/>
                </a:solidFill>
              </a:rPr>
              <a:t>(adversary parameter)</a:t>
            </a:r>
            <a:endParaRPr lang="en-US" dirty="0"/>
          </a:p>
        </p:txBody>
      </p:sp>
      <p:sp>
        <p:nvSpPr>
          <p:cNvPr id="25" name="TextBox 24"/>
          <p:cNvSpPr txBox="1"/>
          <p:nvPr/>
        </p:nvSpPr>
        <p:spPr>
          <a:xfrm>
            <a:off x="6441229" y="4020082"/>
            <a:ext cx="2301550" cy="2308324"/>
          </a:xfrm>
          <a:prstGeom prst="rect">
            <a:avLst/>
          </a:prstGeom>
          <a:noFill/>
        </p:spPr>
        <p:txBody>
          <a:bodyPr wrap="square" rtlCol="0">
            <a:spAutoFit/>
          </a:bodyPr>
          <a:lstStyle/>
          <a:p>
            <a:r>
              <a:rPr lang="en-US" dirty="0" smtClean="0"/>
              <a:t>Strength of network countermeasures to detect and respond to eavesdropping </a:t>
            </a:r>
            <a:r>
              <a:rPr lang="en-US" dirty="0" smtClean="0">
                <a:solidFill>
                  <a:srgbClr val="FF0000"/>
                </a:solidFill>
              </a:rPr>
              <a:t>(attribute of network, defaulted to zero, since this is very difficult)</a:t>
            </a:r>
            <a:endParaRPr lang="en-US" dirty="0"/>
          </a:p>
        </p:txBody>
      </p:sp>
      <p:sp>
        <p:nvSpPr>
          <p:cNvPr id="26" name="Right Brace 25"/>
          <p:cNvSpPr/>
          <p:nvPr/>
        </p:nvSpPr>
        <p:spPr>
          <a:xfrm rot="-5400000">
            <a:off x="2228228" y="2425682"/>
            <a:ext cx="316697" cy="3285400"/>
          </a:xfrm>
          <a:prstGeom prst="rightBrace">
            <a:avLst>
              <a:gd name="adj1" fmla="val 8333"/>
              <a:gd name="adj2" fmla="val 272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6142647" y="1619864"/>
            <a:ext cx="2340459" cy="430887"/>
          </a:xfrm>
          <a:prstGeom prst="rect">
            <a:avLst/>
          </a:prstGeom>
          <a:solidFill>
            <a:schemeClr val="bg1">
              <a:lumMod val="85000"/>
            </a:schemeClr>
          </a:solidFill>
        </p:spPr>
        <p:txBody>
          <a:bodyPr wrap="square" rtlCol="0">
            <a:spAutoFit/>
          </a:bodyPr>
          <a:lstStyle/>
          <a:p>
            <a:r>
              <a:rPr lang="en-US" sz="1100" dirty="0" smtClean="0"/>
              <a:t>Coded in the Ontology tab             -&gt;</a:t>
            </a:r>
            <a:r>
              <a:rPr lang="en-US" sz="1100" i="1" dirty="0" err="1" smtClean="0"/>
              <a:t>NetworkEavesdrop</a:t>
            </a:r>
            <a:r>
              <a:rPr lang="en-US" sz="1100" dirty="0" smtClean="0"/>
              <a:t> -&gt;Failure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Skill</a:t>
            </a:r>
            <a:r>
              <a:rPr lang="en-US" sz="3200"/>
              <a:t> Details: What </a:t>
            </a:r>
            <a:r>
              <a:rPr lang="en-US" sz="3200" dirty="0"/>
              <a:t>does skill proficiency mean?</a:t>
            </a:r>
            <a:endParaRPr lang="en-US" dirty="0"/>
          </a:p>
        </p:txBody>
      </p:sp>
      <p:sp>
        <p:nvSpPr>
          <p:cNvPr id="4" name="Slide Number Placeholder 3"/>
          <p:cNvSpPr>
            <a:spLocks noGrp="1"/>
          </p:cNvSpPr>
          <p:nvPr>
            <p:ph type="sldNum" sz="quarter" idx="12"/>
          </p:nvPr>
        </p:nvSpPr>
        <p:spPr/>
        <p:txBody>
          <a:bodyPr/>
          <a:lstStyle/>
          <a:p>
            <a:pPr>
              <a:defRPr/>
            </a:pPr>
            <a:fld id="{D91F2A37-C310-2742-BF6D-FB9EB2B485A1}" type="slidenum">
              <a:rPr lang="en-US" smtClean="0"/>
              <a:pPr>
                <a:defRPr/>
              </a:pPr>
              <a:t>64</a:t>
            </a:fld>
            <a:endParaRPr lang="en-US"/>
          </a:p>
        </p:txBody>
      </p:sp>
      <p:pic>
        <p:nvPicPr>
          <p:cNvPr id="2051" name="Picture 3"/>
          <p:cNvPicPr>
            <a:picLocks noChangeAspect="1" noChangeArrowheads="1"/>
          </p:cNvPicPr>
          <p:nvPr/>
        </p:nvPicPr>
        <p:blipFill>
          <a:blip r:embed="rId2"/>
          <a:srcRect/>
          <a:stretch>
            <a:fillRect/>
          </a:stretch>
        </p:blipFill>
        <p:spPr bwMode="auto">
          <a:xfrm>
            <a:off x="401638" y="1408303"/>
            <a:ext cx="8339137" cy="3802063"/>
          </a:xfrm>
          <a:prstGeom prst="rect">
            <a:avLst/>
          </a:prstGeom>
          <a:noFill/>
          <a:ln w="9525">
            <a:noFill/>
            <a:miter lim="800000"/>
            <a:headEnd/>
            <a:tailEnd/>
          </a:ln>
          <a:effectLst/>
        </p:spPr>
      </p:pic>
      <p:sp>
        <p:nvSpPr>
          <p:cNvPr id="7" name="TextBox 6"/>
          <p:cNvSpPr txBox="1"/>
          <p:nvPr/>
        </p:nvSpPr>
        <p:spPr>
          <a:xfrm>
            <a:off x="923544" y="5329238"/>
            <a:ext cx="7644384" cy="923330"/>
          </a:xfrm>
          <a:prstGeom prst="rect">
            <a:avLst/>
          </a:prstGeom>
          <a:noFill/>
          <a:ln w="25400">
            <a:solidFill>
              <a:schemeClr val="accent3">
                <a:lumMod val="50000"/>
              </a:schemeClr>
            </a:solidFill>
          </a:ln>
        </p:spPr>
        <p:txBody>
          <a:bodyPr wrap="square" rtlCol="0">
            <a:spAutoFit/>
          </a:bodyPr>
          <a:lstStyle/>
          <a:p>
            <a:r>
              <a:rPr lang="en-US" dirty="0" smtClean="0"/>
              <a:t>In the base ontology, probability of success/failure of an attack step often has a linear relationship with one or two skills</a:t>
            </a:r>
          </a:p>
          <a:p>
            <a:pPr lvl="1"/>
            <a:r>
              <a:rPr lang="en-US" dirty="0" smtClean="0"/>
              <a:t>- e.g. a generic skill OR a specialized skill impacts outcome</a:t>
            </a:r>
            <a:endParaRPr lang="en-US" dirty="0"/>
          </a:p>
        </p:txBody>
      </p:sp>
    </p:spTree>
    <p:extLst>
      <p:ext uri="{BB962C8B-B14F-4D97-AF65-F5344CB8AC3E}">
        <p14:creationId xmlns:p14="http://schemas.microsoft.com/office/powerpoint/2010/main" val="272512997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488950"/>
            <a:ext cx="8229600" cy="503238"/>
          </a:xfrm>
        </p:spPr>
        <p:txBody>
          <a:bodyPr/>
          <a:lstStyle/>
          <a:p>
            <a:r>
              <a:rPr lang="en-US">
                <a:latin typeface="Calibri" charset="0"/>
                <a:ea typeface="MS PGothic" charset="0"/>
              </a:rPr>
              <a:t>Custom Ontologies</a:t>
            </a:r>
          </a:p>
        </p:txBody>
      </p:sp>
      <p:sp>
        <p:nvSpPr>
          <p:cNvPr id="59395" name="Content Placeholder 2"/>
          <p:cNvSpPr>
            <a:spLocks noGrp="1"/>
          </p:cNvSpPr>
          <p:nvPr>
            <p:ph idx="1"/>
          </p:nvPr>
        </p:nvSpPr>
        <p:spPr>
          <a:xfrm>
            <a:off x="457200" y="1136650"/>
            <a:ext cx="8229600" cy="5219700"/>
          </a:xfrm>
        </p:spPr>
        <p:txBody>
          <a:bodyPr/>
          <a:lstStyle/>
          <a:p>
            <a:r>
              <a:rPr lang="en-US" sz="2000" dirty="0">
                <a:latin typeface="Calibri" charset="0"/>
                <a:ea typeface="MS PGothic" charset="0"/>
              </a:rPr>
              <a:t>The base ontology is </a:t>
            </a:r>
            <a:r>
              <a:rPr lang="en-US" sz="2000" u="sng" dirty="0">
                <a:latin typeface="Calibri" charset="0"/>
                <a:ea typeface="MS PGothic" charset="0"/>
              </a:rPr>
              <a:t>data</a:t>
            </a:r>
            <a:r>
              <a:rPr lang="en-US" sz="2000" dirty="0">
                <a:latin typeface="Calibri" charset="0"/>
                <a:ea typeface="MS PGothic" charset="0"/>
              </a:rPr>
              <a:t>, it is not baked into the tool</a:t>
            </a:r>
            <a:endParaRPr lang="en-US" sz="2400" dirty="0">
              <a:latin typeface="Calibri" charset="0"/>
              <a:ea typeface="MS PGothic" charset="0"/>
            </a:endParaRPr>
          </a:p>
          <a:p>
            <a:r>
              <a:rPr lang="en-US" sz="2000" dirty="0">
                <a:latin typeface="Calibri" charset="0"/>
                <a:ea typeface="MS PGothic" charset="0"/>
              </a:rPr>
              <a:t>“Library designer” (tool distributor or user) may on the ontology tab:</a:t>
            </a:r>
            <a:endParaRPr lang="en-US" sz="2400" dirty="0">
              <a:latin typeface="Calibri" charset="0"/>
              <a:ea typeface="MS PGothic" charset="0"/>
            </a:endParaRPr>
          </a:p>
          <a:p>
            <a:pPr lvl="1"/>
            <a:r>
              <a:rPr lang="en-US" sz="2000" dirty="0">
                <a:latin typeface="Calibri" charset="0"/>
                <a:ea typeface="MS PGothic" charset="0"/>
              </a:rPr>
              <a:t>Add to or modify base ontology </a:t>
            </a:r>
            <a:endParaRPr lang="en-US" sz="2400" dirty="0">
              <a:latin typeface="Calibri" charset="0"/>
              <a:ea typeface="MS PGothic" charset="0"/>
            </a:endParaRPr>
          </a:p>
          <a:p>
            <a:pPr lvl="1"/>
            <a:r>
              <a:rPr lang="en-US" sz="2000" dirty="0">
                <a:latin typeface="Calibri" charset="0"/>
                <a:ea typeface="MS PGothic" charset="0"/>
              </a:rPr>
              <a:t>Define a new custom ontology</a:t>
            </a:r>
            <a:endParaRPr lang="en-US" sz="2400" dirty="0">
              <a:latin typeface="Calibri" charset="0"/>
              <a:ea typeface="MS PGothic" charset="0"/>
            </a:endParaRPr>
          </a:p>
          <a:p>
            <a:r>
              <a:rPr lang="en-US" sz="2000" dirty="0">
                <a:latin typeface="Calibri" charset="0"/>
                <a:ea typeface="MS PGothic" charset="0"/>
              </a:rPr>
              <a:t>This includes all categories of ontology elements:</a:t>
            </a:r>
            <a:endParaRPr lang="en-US" sz="2400" dirty="0">
              <a:latin typeface="Calibri" charset="0"/>
              <a:ea typeface="MS PGothic" charset="0"/>
            </a:endParaRPr>
          </a:p>
          <a:p>
            <a:pPr lvl="1"/>
            <a:r>
              <a:rPr lang="en-US" sz="2000" dirty="0">
                <a:latin typeface="Calibri" charset="0"/>
                <a:ea typeface="MS PGothic" charset="0"/>
              </a:rPr>
              <a:t>Types of components </a:t>
            </a:r>
          </a:p>
          <a:p>
            <a:pPr lvl="1"/>
            <a:r>
              <a:rPr lang="en-US" sz="2000" dirty="0">
                <a:latin typeface="Calibri" charset="0"/>
                <a:ea typeface="MS PGothic" charset="0"/>
              </a:rPr>
              <a:t>Attributes of components </a:t>
            </a:r>
            <a:r>
              <a:rPr lang="en-US" sz="2000">
                <a:latin typeface="Calibri" charset="0"/>
                <a:ea typeface="MS PGothic" charset="0"/>
              </a:rPr>
              <a:t>by type</a:t>
            </a:r>
            <a:r>
              <a:rPr lang="en-US" sz="2000" dirty="0">
                <a:latin typeface="Calibri" charset="0"/>
                <a:ea typeface="MS PGothic" charset="0"/>
              </a:rPr>
              <a:t> </a:t>
            </a:r>
            <a:endParaRPr lang="en-US" sz="2400" dirty="0">
              <a:latin typeface="Calibri" charset="0"/>
              <a:ea typeface="MS PGothic" charset="0"/>
            </a:endParaRPr>
          </a:p>
          <a:p>
            <a:pPr lvl="1"/>
            <a:r>
              <a:rPr lang="en-US" sz="2000" dirty="0">
                <a:latin typeface="Calibri" charset="0"/>
                <a:ea typeface="MS PGothic" charset="0"/>
              </a:rPr>
              <a:t>Relationships between components  </a:t>
            </a:r>
          </a:p>
          <a:p>
            <a:pPr lvl="1"/>
            <a:r>
              <a:rPr lang="en-US" sz="2000" dirty="0">
                <a:latin typeface="Calibri" charset="0"/>
                <a:ea typeface="MS PGothic" charset="0"/>
              </a:rPr>
              <a:t>Types of access,       skills,     and knowledge      an adversary may have </a:t>
            </a:r>
          </a:p>
          <a:p>
            <a:pPr lvl="1"/>
            <a:r>
              <a:rPr lang="en-US" sz="2000" dirty="0">
                <a:latin typeface="Calibri" charset="0"/>
                <a:ea typeface="MS PGothic" charset="0"/>
              </a:rPr>
              <a:t>Types and characteristics </a:t>
            </a:r>
            <a:r>
              <a:rPr lang="en-US" sz="2000">
                <a:latin typeface="Calibri" charset="0"/>
                <a:ea typeface="MS PGothic" charset="0"/>
              </a:rPr>
              <a:t>of adversaries</a:t>
            </a:r>
            <a:r>
              <a:rPr lang="en-US" sz="2000" dirty="0">
                <a:latin typeface="Calibri" charset="0"/>
                <a:ea typeface="MS PGothic" charset="0"/>
              </a:rPr>
              <a:t> </a:t>
            </a:r>
          </a:p>
          <a:p>
            <a:pPr lvl="1"/>
            <a:r>
              <a:rPr lang="en-US" sz="2000">
                <a:latin typeface="Calibri" charset="0"/>
                <a:ea typeface="MS PGothic" charset="0"/>
              </a:rPr>
              <a:t>Attack steps</a:t>
            </a:r>
            <a:r>
              <a:rPr lang="en-US" sz="2000" dirty="0">
                <a:latin typeface="Calibri" charset="0"/>
                <a:ea typeface="MS PGothic" charset="0"/>
              </a:rPr>
              <a:t> </a:t>
            </a:r>
          </a:p>
          <a:p>
            <a:pPr lvl="1"/>
            <a:r>
              <a:rPr lang="en-US" sz="2000" dirty="0">
                <a:latin typeface="Calibri" charset="0"/>
                <a:ea typeface="MS PGothic" charset="0"/>
              </a:rPr>
              <a:t>State variables: other system,  component, or adversary properties </a:t>
            </a:r>
            <a:endParaRPr lang="en-US" sz="2400" dirty="0">
              <a:latin typeface="Calibri" charset="0"/>
              <a:ea typeface="MS PGothic" charset="0"/>
            </a:endParaRPr>
          </a:p>
          <a:p>
            <a:endParaRPr lang="en-US" sz="2400" dirty="0">
              <a:latin typeface="Calibri" charset="0"/>
              <a:ea typeface="MS PGothic" charset="0"/>
            </a:endParaRPr>
          </a:p>
          <a:p>
            <a:pPr>
              <a:buNone/>
            </a:pPr>
            <a:endParaRPr lang="en-US" sz="2400" dirty="0">
              <a:latin typeface="Calibri" charset="0"/>
              <a:ea typeface="MS PGothic" charset="0"/>
            </a:endParaRP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601591-7596-6443-91A8-A557CBF75393}" type="slidenum">
              <a:rPr lang="en-US">
                <a:solidFill>
                  <a:srgbClr val="898989"/>
                </a:solidFill>
                <a:latin typeface="Calibri" charset="0"/>
              </a:rPr>
              <a:pPr/>
              <a:t>65</a:t>
            </a:fld>
            <a:endParaRPr lang="en-US">
              <a:solidFill>
                <a:srgbClr val="898989"/>
              </a:solidFill>
              <a:latin typeface="Calibri" charset="0"/>
            </a:endParaRPr>
          </a:p>
        </p:txBody>
      </p:sp>
      <p:pic>
        <p:nvPicPr>
          <p:cNvPr id="5" name="Picture 19" descr="class_obj.gif"/>
          <p:cNvPicPr>
            <a:picLocks noChangeAspect="1"/>
          </p:cNvPicPr>
          <p:nvPr/>
        </p:nvPicPr>
        <p:blipFill>
          <a:blip r:embed="rId2"/>
          <a:stretch>
            <a:fillRect/>
          </a:stretch>
        </p:blipFill>
        <p:spPr>
          <a:xfrm>
            <a:off x="3526966" y="2986424"/>
            <a:ext cx="410548" cy="410548"/>
          </a:xfrm>
          <a:prstGeom prst="rect">
            <a:avLst/>
          </a:prstGeom>
        </p:spPr>
      </p:pic>
      <p:pic>
        <p:nvPicPr>
          <p:cNvPr id="6" name="Picture 20" descr="annotate_view.gif"/>
          <p:cNvPicPr>
            <a:picLocks noChangeAspect="1"/>
          </p:cNvPicPr>
          <p:nvPr/>
        </p:nvPicPr>
        <p:blipFill>
          <a:blip r:embed="rId3"/>
          <a:stretch>
            <a:fillRect/>
          </a:stretch>
        </p:blipFill>
        <p:spPr>
          <a:xfrm>
            <a:off x="4840089" y="3359653"/>
            <a:ext cx="418944" cy="418944"/>
          </a:xfrm>
          <a:prstGeom prst="rect">
            <a:avLst/>
          </a:prstGeom>
        </p:spPr>
      </p:pic>
      <p:pic>
        <p:nvPicPr>
          <p:cNvPr id="7" name="Picture 21" descr="extension_obj.gif"/>
          <p:cNvPicPr>
            <a:picLocks noChangeAspect="1"/>
          </p:cNvPicPr>
          <p:nvPr/>
        </p:nvPicPr>
        <p:blipFill>
          <a:blip r:embed="rId4"/>
          <a:stretch>
            <a:fillRect/>
          </a:stretch>
        </p:blipFill>
        <p:spPr>
          <a:xfrm>
            <a:off x="5146444" y="3756820"/>
            <a:ext cx="349282" cy="349282"/>
          </a:xfrm>
          <a:prstGeom prst="rect">
            <a:avLst/>
          </a:prstGeom>
        </p:spPr>
      </p:pic>
      <p:pic>
        <p:nvPicPr>
          <p:cNvPr id="8" name="Picture 22" descr="access.gif"/>
          <p:cNvPicPr>
            <a:picLocks noChangeAspect="1"/>
          </p:cNvPicPr>
          <p:nvPr/>
        </p:nvPicPr>
        <p:blipFill>
          <a:blip r:embed="rId5"/>
          <a:stretch>
            <a:fillRect/>
          </a:stretch>
        </p:blipFill>
        <p:spPr>
          <a:xfrm>
            <a:off x="2967139" y="4134094"/>
            <a:ext cx="326258" cy="326258"/>
          </a:xfrm>
          <a:prstGeom prst="rect">
            <a:avLst/>
          </a:prstGeom>
        </p:spPr>
      </p:pic>
      <p:pic>
        <p:nvPicPr>
          <p:cNvPr id="9" name="Picture 23" descr="skill.gif"/>
          <p:cNvPicPr>
            <a:picLocks noChangeAspect="1"/>
          </p:cNvPicPr>
          <p:nvPr/>
        </p:nvPicPr>
        <p:blipFill>
          <a:blip r:embed="rId6"/>
          <a:stretch>
            <a:fillRect/>
          </a:stretch>
        </p:blipFill>
        <p:spPr>
          <a:xfrm>
            <a:off x="3916385" y="4143425"/>
            <a:ext cx="284895" cy="284895"/>
          </a:xfrm>
          <a:prstGeom prst="rect">
            <a:avLst/>
          </a:prstGeom>
        </p:spPr>
      </p:pic>
      <p:pic>
        <p:nvPicPr>
          <p:cNvPr id="10" name="Picture 24" descr="knowledge.gif"/>
          <p:cNvPicPr>
            <a:picLocks noChangeAspect="1"/>
          </p:cNvPicPr>
          <p:nvPr/>
        </p:nvPicPr>
        <p:blipFill>
          <a:blip r:embed="rId7"/>
          <a:stretch>
            <a:fillRect/>
          </a:stretch>
        </p:blipFill>
        <p:spPr>
          <a:xfrm>
            <a:off x="5775027" y="4152135"/>
            <a:ext cx="262506" cy="262506"/>
          </a:xfrm>
          <a:prstGeom prst="rect">
            <a:avLst/>
          </a:prstGeom>
        </p:spPr>
      </p:pic>
      <p:pic>
        <p:nvPicPr>
          <p:cNvPr id="11" name="Picture 25" descr="spy16.gif"/>
          <p:cNvPicPr>
            <a:picLocks noChangeAspect="1"/>
          </p:cNvPicPr>
          <p:nvPr/>
        </p:nvPicPr>
        <p:blipFill>
          <a:blip r:embed="rId8"/>
          <a:stretch>
            <a:fillRect/>
          </a:stretch>
        </p:blipFill>
        <p:spPr>
          <a:xfrm>
            <a:off x="5338964" y="4385704"/>
            <a:ext cx="445394" cy="445394"/>
          </a:xfrm>
          <a:prstGeom prst="rect">
            <a:avLst/>
          </a:prstGeom>
        </p:spPr>
      </p:pic>
      <p:pic>
        <p:nvPicPr>
          <p:cNvPr id="12" name="Picture 26" descr="step.gif"/>
          <p:cNvPicPr>
            <a:picLocks noChangeAspect="1"/>
          </p:cNvPicPr>
          <p:nvPr/>
        </p:nvPicPr>
        <p:blipFill>
          <a:blip r:embed="rId9"/>
          <a:stretch>
            <a:fillRect/>
          </a:stretch>
        </p:blipFill>
        <p:spPr>
          <a:xfrm>
            <a:off x="2583951" y="4777597"/>
            <a:ext cx="448178" cy="448178"/>
          </a:xfrm>
          <a:prstGeom prst="rect">
            <a:avLst/>
          </a:prstGeom>
        </p:spPr>
      </p:pic>
      <p:pic>
        <p:nvPicPr>
          <p:cNvPr id="13" name="Picture 27" descr="systemSV.gif"/>
          <p:cNvPicPr>
            <a:picLocks noChangeAspect="1"/>
          </p:cNvPicPr>
          <p:nvPr/>
        </p:nvPicPr>
        <p:blipFill>
          <a:blip r:embed="rId10"/>
          <a:stretch>
            <a:fillRect/>
          </a:stretch>
        </p:blipFill>
        <p:spPr>
          <a:xfrm>
            <a:off x="8173225" y="5152033"/>
            <a:ext cx="439169" cy="439169"/>
          </a:xfrm>
          <a:prstGeom prst="rect">
            <a:avLst/>
          </a:prstGeom>
        </p:spPr>
      </p:pic>
    </p:spTree>
    <p:extLst>
      <p:ext uri="{BB962C8B-B14F-4D97-AF65-F5344CB8AC3E}">
        <p14:creationId xmlns:p14="http://schemas.microsoft.com/office/powerpoint/2010/main" val="41217585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88950"/>
            <a:ext cx="8229600" cy="503238"/>
          </a:xfrm>
        </p:spPr>
        <p:txBody>
          <a:bodyPr/>
          <a:lstStyle/>
          <a:p>
            <a:r>
              <a:rPr lang="en-US">
                <a:latin typeface="Calibri" charset="0"/>
                <a:ea typeface="MS PGothic" charset="0"/>
              </a:rPr>
              <a:t>Features for Future Base Ontology</a:t>
            </a:r>
          </a:p>
        </p:txBody>
      </p:sp>
      <p:sp>
        <p:nvSpPr>
          <p:cNvPr id="57347" name="Content Placeholder 2"/>
          <p:cNvSpPr>
            <a:spLocks noGrp="1"/>
          </p:cNvSpPr>
          <p:nvPr>
            <p:ph idx="1"/>
          </p:nvPr>
        </p:nvSpPr>
        <p:spPr>
          <a:xfrm>
            <a:off x="457200" y="1136650"/>
            <a:ext cx="8229600" cy="5219700"/>
          </a:xfrm>
        </p:spPr>
        <p:txBody>
          <a:bodyPr/>
          <a:lstStyle/>
          <a:p>
            <a:r>
              <a:rPr lang="en-US">
                <a:latin typeface="Calibri" charset="0"/>
                <a:ea typeface="MS PGothic" charset="0"/>
              </a:rPr>
              <a:t>Component ontology</a:t>
            </a:r>
          </a:p>
          <a:p>
            <a:pPr lvl="1"/>
            <a:r>
              <a:rPr lang="en-US" sz="3200">
                <a:latin typeface="Calibri" charset="0"/>
                <a:ea typeface="MS PGothic" charset="0"/>
              </a:rPr>
              <a:t>Types of networks (LAN, WAN, VLAN)</a:t>
            </a:r>
          </a:p>
          <a:p>
            <a:pPr lvl="1"/>
            <a:r>
              <a:rPr lang="en-US" sz="3200">
                <a:latin typeface="Calibri" charset="0"/>
                <a:ea typeface="MS PGothic" charset="0"/>
              </a:rPr>
              <a:t>VPN connections</a:t>
            </a:r>
          </a:p>
          <a:p>
            <a:pPr lvl="1"/>
            <a:r>
              <a:rPr lang="en-US" sz="3200">
                <a:latin typeface="Calibri" charset="0"/>
                <a:ea typeface="MS PGothic" charset="0"/>
              </a:rPr>
              <a:t>Routers</a:t>
            </a:r>
          </a:p>
          <a:p>
            <a:pPr lvl="1"/>
            <a:r>
              <a:rPr lang="en-US" sz="3200">
                <a:latin typeface="Calibri" charset="0"/>
                <a:ea typeface="MS PGothic" charset="0"/>
              </a:rPr>
              <a:t>Gateways</a:t>
            </a:r>
          </a:p>
          <a:p>
            <a:pPr lvl="1"/>
            <a:r>
              <a:rPr lang="en-US" sz="3200">
                <a:latin typeface="Calibri" charset="0"/>
                <a:ea typeface="MS PGothic" charset="0"/>
              </a:rPr>
              <a:t>Device authentication</a:t>
            </a:r>
          </a:p>
          <a:p>
            <a:pPr lvl="1"/>
            <a:r>
              <a:rPr lang="en-US" sz="3200">
                <a:latin typeface="Calibri" charset="0"/>
                <a:ea typeface="MS PGothic" charset="0"/>
              </a:rPr>
              <a:t>User roles</a:t>
            </a:r>
          </a:p>
          <a:p>
            <a:pPr lvl="1">
              <a:buFont typeface="Arial" charset="0"/>
              <a:buNone/>
            </a:pPr>
            <a:endParaRPr lang="en-US">
              <a:latin typeface="Calibri" charset="0"/>
              <a:ea typeface="MS PGothic" charset="0"/>
            </a:endParaRPr>
          </a:p>
          <a:p>
            <a:endParaRPr lang="en-US">
              <a:latin typeface="Calibri" charset="0"/>
              <a:ea typeface="MS PGothic" charset="0"/>
            </a:endParaRP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5CFEB5-ACE3-534C-85A2-4A9C908D936D}" type="slidenum">
              <a:rPr lang="en-US">
                <a:solidFill>
                  <a:srgbClr val="898989"/>
                </a:solidFill>
                <a:latin typeface="Calibri" charset="0"/>
              </a:rPr>
              <a:pPr/>
              <a:t>66</a:t>
            </a:fld>
            <a:endParaRPr lang="en-US">
              <a:solidFill>
                <a:srgbClr val="898989"/>
              </a:solidFill>
              <a:latin typeface="Calibri" charset="0"/>
            </a:endParaRPr>
          </a:p>
        </p:txBody>
      </p:sp>
    </p:spTree>
    <p:extLst>
      <p:ext uri="{BB962C8B-B14F-4D97-AF65-F5344CB8AC3E}">
        <p14:creationId xmlns:p14="http://schemas.microsoft.com/office/powerpoint/2010/main" val="214296156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488950"/>
            <a:ext cx="8229600" cy="503238"/>
          </a:xfrm>
        </p:spPr>
        <p:txBody>
          <a:bodyPr/>
          <a:lstStyle/>
          <a:p>
            <a:r>
              <a:rPr lang="en-US" sz="3200">
                <a:latin typeface="Calibri" charset="0"/>
                <a:ea typeface="MS PGothic" charset="0"/>
              </a:rPr>
              <a:t>Features for Future Base Ontology (cont.)</a:t>
            </a:r>
          </a:p>
        </p:txBody>
      </p:sp>
      <p:sp>
        <p:nvSpPr>
          <p:cNvPr id="58371" name="Content Placeholder 2"/>
          <p:cNvSpPr>
            <a:spLocks noGrp="1"/>
          </p:cNvSpPr>
          <p:nvPr>
            <p:ph idx="1"/>
          </p:nvPr>
        </p:nvSpPr>
        <p:spPr>
          <a:xfrm>
            <a:off x="457200" y="1136650"/>
            <a:ext cx="8229600" cy="5219700"/>
          </a:xfrm>
        </p:spPr>
        <p:txBody>
          <a:bodyPr/>
          <a:lstStyle/>
          <a:p>
            <a:r>
              <a:rPr lang="en-US" sz="1800" dirty="0">
                <a:latin typeface="Calibri" charset="0"/>
                <a:ea typeface="MS PGothic" charset="0"/>
              </a:rPr>
              <a:t>Attack steps</a:t>
            </a:r>
            <a:endParaRPr lang="en-US" sz="2000" dirty="0">
              <a:latin typeface="Calibri" charset="0"/>
              <a:ea typeface="MS PGothic" charset="0"/>
            </a:endParaRPr>
          </a:p>
          <a:p>
            <a:pPr lvl="1"/>
            <a:r>
              <a:rPr lang="en-US" sz="1800" dirty="0">
                <a:latin typeface="Calibri" charset="0"/>
                <a:ea typeface="MS PGothic" charset="0"/>
              </a:rPr>
              <a:t>Disable or Damage</a:t>
            </a:r>
            <a:endParaRPr lang="en-US" sz="2000" dirty="0">
              <a:latin typeface="Calibri" charset="0"/>
              <a:ea typeface="MS PGothic" charset="0"/>
            </a:endParaRPr>
          </a:p>
          <a:p>
            <a:pPr lvl="2"/>
            <a:r>
              <a:rPr lang="en-US" sz="1800" dirty="0" err="1">
                <a:latin typeface="Calibri" charset="0"/>
                <a:ea typeface="MS PGothic" charset="0"/>
              </a:rPr>
              <a:t>PhysicalDisconnect</a:t>
            </a:r>
            <a:endParaRPr lang="en-US" sz="2000" dirty="0">
              <a:latin typeface="Calibri" charset="0"/>
              <a:ea typeface="MS PGothic" charset="0"/>
            </a:endParaRPr>
          </a:p>
          <a:p>
            <a:pPr lvl="2"/>
            <a:r>
              <a:rPr lang="en-US" sz="1800" dirty="0" err="1">
                <a:latin typeface="Calibri" charset="0"/>
                <a:ea typeface="MS PGothic" charset="0"/>
              </a:rPr>
              <a:t>NetworkFlood</a:t>
            </a:r>
            <a:endParaRPr lang="en-US" sz="2000" dirty="0">
              <a:latin typeface="Calibri" charset="0"/>
              <a:ea typeface="MS PGothic" charset="0"/>
            </a:endParaRPr>
          </a:p>
          <a:p>
            <a:pPr lvl="2"/>
            <a:r>
              <a:rPr lang="en-US" sz="1800" dirty="0" err="1">
                <a:latin typeface="Calibri" charset="0"/>
                <a:ea typeface="MS PGothic" charset="0"/>
              </a:rPr>
              <a:t>Botnet</a:t>
            </a:r>
            <a:endParaRPr lang="en-US" sz="1800" dirty="0">
              <a:latin typeface="Calibri" charset="0"/>
              <a:ea typeface="MS PGothic" charset="0"/>
            </a:endParaRPr>
          </a:p>
          <a:p>
            <a:pPr lvl="1"/>
            <a:r>
              <a:rPr lang="en-US" sz="1800">
                <a:latin typeface="Calibri" charset="0"/>
                <a:ea typeface="MS PGothic" charset="0"/>
              </a:rPr>
              <a:t>Malware</a:t>
            </a:r>
            <a:endParaRPr lang="en-US" sz="2000" dirty="0">
              <a:latin typeface="Calibri" charset="0"/>
              <a:ea typeface="MS PGothic" charset="0"/>
            </a:endParaRPr>
          </a:p>
          <a:p>
            <a:pPr lvl="2"/>
            <a:r>
              <a:rPr lang="en-US" sz="1800" dirty="0" err="1">
                <a:latin typeface="Calibri" charset="0"/>
                <a:ea typeface="MS PGothic" charset="0"/>
              </a:rPr>
              <a:t>CreateRemovableMediaCauseMalwareInstall</a:t>
            </a:r>
            <a:endParaRPr lang="en-US" sz="2000" dirty="0">
              <a:latin typeface="Calibri" charset="0"/>
              <a:ea typeface="MS PGothic" charset="0"/>
            </a:endParaRPr>
          </a:p>
          <a:p>
            <a:pPr lvl="2"/>
            <a:r>
              <a:rPr lang="en-US" sz="1800" dirty="0">
                <a:latin typeface="Calibri" charset="0"/>
                <a:ea typeface="MS PGothic" charset="0"/>
              </a:rPr>
              <a:t>Stage </a:t>
            </a:r>
            <a:r>
              <a:rPr lang="en-US" sz="1800" dirty="0" err="1">
                <a:latin typeface="Calibri" charset="0"/>
                <a:ea typeface="MS PGothic" charset="0"/>
              </a:rPr>
              <a:t>PackageCauseMalwareInstall</a:t>
            </a:r>
            <a:endParaRPr lang="en-US" sz="2000" dirty="0">
              <a:latin typeface="Calibri" charset="0"/>
              <a:ea typeface="MS PGothic" charset="0"/>
            </a:endParaRPr>
          </a:p>
          <a:p>
            <a:pPr lvl="2"/>
            <a:r>
              <a:rPr lang="en-US" sz="1800" dirty="0" err="1">
                <a:latin typeface="Calibri" charset="0"/>
                <a:ea typeface="MS PGothic" charset="0"/>
              </a:rPr>
              <a:t>InstallMalwareFromRemovableMedia</a:t>
            </a:r>
            <a:endParaRPr lang="en-US" sz="2000" dirty="0">
              <a:latin typeface="Calibri" charset="0"/>
              <a:ea typeface="MS PGothic" charset="0"/>
            </a:endParaRPr>
          </a:p>
          <a:p>
            <a:pPr lvl="2"/>
            <a:r>
              <a:rPr lang="en-US" sz="1800" dirty="0" err="1">
                <a:latin typeface="Calibri" charset="0"/>
                <a:ea typeface="MS PGothic" charset="0"/>
              </a:rPr>
              <a:t>InstallMalwareFromFixedMedia</a:t>
            </a:r>
            <a:endParaRPr lang="en-US" sz="2000" dirty="0">
              <a:latin typeface="Calibri" charset="0"/>
              <a:ea typeface="MS PGothic" charset="0"/>
            </a:endParaRPr>
          </a:p>
          <a:p>
            <a:pPr lvl="2"/>
            <a:r>
              <a:rPr lang="en-US" sz="1800" dirty="0">
                <a:latin typeface="Calibri" charset="0"/>
                <a:ea typeface="MS PGothic" charset="0"/>
              </a:rPr>
              <a:t>Impact</a:t>
            </a:r>
            <a:r>
              <a:rPr lang="en-US" sz="1800">
                <a:latin typeface="Calibri" charset="0"/>
                <a:ea typeface="MS PGothic" charset="0"/>
              </a:rPr>
              <a:t> of installed malware</a:t>
            </a:r>
            <a:endParaRPr lang="en-US" sz="1800" dirty="0">
              <a:latin typeface="Calibri" charset="0"/>
              <a:ea typeface="MS PGothic" charset="0"/>
            </a:endParaRPr>
          </a:p>
          <a:p>
            <a:pPr lvl="1"/>
            <a:r>
              <a:rPr lang="en-US" sz="1800">
                <a:latin typeface="Calibri" charset="0"/>
                <a:ea typeface="MS PGothic" charset="0"/>
              </a:rPr>
              <a:t>Data </a:t>
            </a:r>
            <a:r>
              <a:rPr lang="en-US" sz="1800" dirty="0">
                <a:latin typeface="Calibri" charset="0"/>
                <a:ea typeface="MS PGothic" charset="0"/>
              </a:rPr>
              <a:t>Confidentiality</a:t>
            </a:r>
            <a:endParaRPr lang="en-US" sz="2000" dirty="0">
              <a:latin typeface="Calibri" charset="0"/>
              <a:ea typeface="MS PGothic" charset="0"/>
            </a:endParaRPr>
          </a:p>
          <a:p>
            <a:pPr lvl="2"/>
            <a:r>
              <a:rPr lang="en-US" sz="1800" dirty="0" err="1">
                <a:latin typeface="Calibri" charset="0"/>
                <a:ea typeface="MS PGothic" charset="0"/>
              </a:rPr>
              <a:t>Exfiltrate</a:t>
            </a:r>
            <a:r>
              <a:rPr lang="en-US" sz="1800" dirty="0">
                <a:latin typeface="Calibri" charset="0"/>
                <a:ea typeface="MS PGothic" charset="0"/>
              </a:rPr>
              <a:t> data</a:t>
            </a:r>
            <a:endParaRPr lang="en-US" sz="2000" dirty="0">
              <a:latin typeface="Calibri" charset="0"/>
              <a:ea typeface="MS PGothic" charset="0"/>
            </a:endParaRPr>
          </a:p>
          <a:p>
            <a:pPr lvl="1"/>
            <a:r>
              <a:rPr lang="en-US" sz="1800" dirty="0">
                <a:latin typeface="Calibri" charset="0"/>
                <a:ea typeface="MS PGothic" charset="0"/>
              </a:rPr>
              <a:t>Network Infrastructure</a:t>
            </a:r>
            <a:endParaRPr lang="en-US" sz="2000" dirty="0">
              <a:latin typeface="Calibri" charset="0"/>
              <a:ea typeface="MS PGothic" charset="0"/>
            </a:endParaRPr>
          </a:p>
          <a:p>
            <a:pPr lvl="2"/>
            <a:r>
              <a:rPr lang="en-US" sz="1800" dirty="0">
                <a:latin typeface="Calibri" charset="0"/>
                <a:ea typeface="MS PGothic" charset="0"/>
              </a:rPr>
              <a:t>Router and switch attacks</a:t>
            </a:r>
            <a:endParaRPr lang="en-US" sz="2000" dirty="0">
              <a:latin typeface="Calibri" charset="0"/>
              <a:ea typeface="MS PGothic" charset="0"/>
            </a:endParaRPr>
          </a:p>
          <a:p>
            <a:pPr lvl="1"/>
            <a:r>
              <a:rPr lang="en-US" sz="1800" dirty="0">
                <a:latin typeface="Calibri" charset="0"/>
                <a:ea typeface="MS PGothic" charset="0"/>
              </a:rPr>
              <a:t>0 - days</a:t>
            </a:r>
            <a:endParaRPr lang="en-US" sz="2000" dirty="0">
              <a:latin typeface="Calibri" charset="0"/>
              <a:ea typeface="MS PGothic" charset="0"/>
            </a:endParaRPr>
          </a:p>
          <a:p>
            <a:pPr lvl="1"/>
            <a:endParaRPr lang="en-US" dirty="0">
              <a:latin typeface="Calibri" charset="0"/>
              <a:ea typeface="MS PGothic" charset="0"/>
            </a:endParaRPr>
          </a:p>
          <a:p>
            <a:endParaRPr lang="en-US" dirty="0">
              <a:latin typeface="Calibri" charset="0"/>
              <a:ea typeface="MS PGothic" charset="0"/>
            </a:endParaRP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2B72C9-CBE8-BE4C-BC03-7B3059B387F8}" type="slidenum">
              <a:rPr lang="en-US">
                <a:solidFill>
                  <a:srgbClr val="898989"/>
                </a:solidFill>
                <a:latin typeface="Calibri" charset="0"/>
              </a:rPr>
              <a:pPr/>
              <a:t>67</a:t>
            </a:fld>
            <a:endParaRPr lang="en-US">
              <a:solidFill>
                <a:srgbClr val="898989"/>
              </a:solidFill>
              <a:latin typeface="Calibri" charset="0"/>
            </a:endParaRPr>
          </a:p>
        </p:txBody>
      </p:sp>
    </p:spTree>
    <p:extLst>
      <p:ext uri="{BB962C8B-B14F-4D97-AF65-F5344CB8AC3E}">
        <p14:creationId xmlns:p14="http://schemas.microsoft.com/office/powerpoint/2010/main" val="24898971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488950"/>
            <a:ext cx="8229600" cy="503238"/>
          </a:xfrm>
        </p:spPr>
        <p:txBody>
          <a:bodyPr/>
          <a:lstStyle/>
          <a:p>
            <a:r>
              <a:rPr lang="en-US">
                <a:latin typeface="Calibri" charset="0"/>
                <a:ea typeface="MS PGothic" charset="0"/>
              </a:rPr>
              <a:t>Examples for Custom Ontologies</a:t>
            </a:r>
          </a:p>
        </p:txBody>
      </p:sp>
      <p:sp>
        <p:nvSpPr>
          <p:cNvPr id="60419" name="Content Placeholder 2"/>
          <p:cNvSpPr>
            <a:spLocks noGrp="1"/>
          </p:cNvSpPr>
          <p:nvPr>
            <p:ph idx="1"/>
          </p:nvPr>
        </p:nvSpPr>
        <p:spPr>
          <a:xfrm>
            <a:off x="457200" y="1136650"/>
            <a:ext cx="8229600" cy="5219700"/>
          </a:xfrm>
        </p:spPr>
        <p:txBody>
          <a:bodyPr/>
          <a:lstStyle/>
          <a:p>
            <a:r>
              <a:rPr lang="en-US" sz="2000">
                <a:latin typeface="Calibri" charset="0"/>
                <a:ea typeface="MS PGothic" charset="0"/>
              </a:rPr>
              <a:t>Add component types with unique defaults, attributes, and/or attack steps</a:t>
            </a:r>
          </a:p>
          <a:p>
            <a:pPr lvl="1"/>
            <a:r>
              <a:rPr lang="en-US" sz="2000">
                <a:latin typeface="Calibri" charset="0"/>
                <a:ea typeface="MS PGothic" charset="0"/>
              </a:rPr>
              <a:t>Virtual OS – build model of data center</a:t>
            </a:r>
          </a:p>
          <a:p>
            <a:pPr lvl="1"/>
            <a:r>
              <a:rPr lang="en-US" sz="2000">
                <a:latin typeface="Calibri" charset="0"/>
                <a:ea typeface="MS PGothic" charset="0"/>
              </a:rPr>
              <a:t>ATM machine – build model of banking organization</a:t>
            </a:r>
          </a:p>
          <a:p>
            <a:pPr lvl="1"/>
            <a:r>
              <a:rPr lang="en-US" sz="2000">
                <a:latin typeface="Calibri" charset="0"/>
                <a:ea typeface="MS PGothic" charset="0"/>
              </a:rPr>
              <a:t>Smartmeter – build model of planned smart grid architecture</a:t>
            </a:r>
          </a:p>
          <a:p>
            <a:r>
              <a:rPr lang="en-US" sz="2000">
                <a:latin typeface="Calibri" charset="0"/>
                <a:ea typeface="MS PGothic" charset="0"/>
              </a:rPr>
              <a:t>Add customized adversary</a:t>
            </a:r>
            <a:r>
              <a:rPr lang="en-US" sz="2000" smtClean="0">
                <a:latin typeface="Calibri" charset="0"/>
                <a:ea typeface="MS PGothic" charset="0"/>
              </a:rPr>
              <a:t>(e.g</a:t>
            </a:r>
            <a:r>
              <a:rPr lang="en-US" sz="2000">
                <a:latin typeface="Calibri" charset="0"/>
                <a:ea typeface="MS PGothic" charset="0"/>
              </a:rPr>
              <a:t>. contractor with specific </a:t>
            </a:r>
            <a:r>
              <a:rPr lang="en-US" sz="2000" dirty="0">
                <a:latin typeface="Calibri" charset="0"/>
                <a:ea typeface="MS PGothic" charset="0"/>
              </a:rPr>
              <a:t>types</a:t>
            </a:r>
            <a:r>
              <a:rPr lang="en-US" sz="2000">
                <a:latin typeface="Calibri" charset="0"/>
                <a:ea typeface="MS PGothic" charset="0"/>
              </a:rPr>
              <a:t> of access)</a:t>
            </a:r>
          </a:p>
          <a:p>
            <a:r>
              <a:rPr lang="en-US" sz="2000">
                <a:latin typeface="Calibri" charset="0"/>
                <a:ea typeface="MS PGothic" charset="0"/>
              </a:rPr>
              <a:t>Modify formulas used to calculate attack step characteristics</a:t>
            </a:r>
          </a:p>
          <a:p>
            <a:pPr lvl="1"/>
            <a:r>
              <a:rPr lang="en-US" sz="2000">
                <a:latin typeface="Calibri" charset="0"/>
                <a:ea typeface="MS PGothic" charset="0"/>
              </a:rPr>
              <a:t>Probability of success/failure of attack step</a:t>
            </a:r>
          </a:p>
          <a:p>
            <a:pPr lvl="1"/>
            <a:r>
              <a:rPr lang="en-US" sz="2000">
                <a:latin typeface="Calibri" charset="0"/>
                <a:ea typeface="MS PGothic" charset="0"/>
              </a:rPr>
              <a:t>Detectability of an attack step outcome</a:t>
            </a:r>
          </a:p>
          <a:p>
            <a:pPr lvl="1"/>
            <a:r>
              <a:rPr lang="en-US" sz="2000">
                <a:latin typeface="Calibri" charset="0"/>
                <a:ea typeface="MS PGothic" charset="0"/>
              </a:rPr>
              <a:t>Cost of attack step</a:t>
            </a:r>
          </a:p>
          <a:p>
            <a:pPr lvl="1"/>
            <a:r>
              <a:rPr lang="en-US" sz="2000">
                <a:latin typeface="Calibri" charset="0"/>
                <a:ea typeface="MS PGothic" charset="0"/>
              </a:rPr>
              <a:t>Time to execute attack step</a:t>
            </a:r>
          </a:p>
          <a:p>
            <a:r>
              <a:rPr lang="en-US" sz="2000">
                <a:latin typeface="Calibri" charset="0"/>
                <a:ea typeface="MS PGothic" charset="0"/>
              </a:rPr>
              <a:t>Build ontology to model internal architecture of a modern electric vehicle together with associated charging stations</a:t>
            </a:r>
          </a:p>
          <a:p>
            <a:r>
              <a:rPr lang="en-US" sz="2000">
                <a:latin typeface="Calibri" charset="0"/>
                <a:ea typeface="MS PGothic" charset="0"/>
              </a:rPr>
              <a:t>See tutorial to try out creating an ontology </a:t>
            </a:r>
            <a:r>
              <a:rPr lang="en-US" sz="2000">
                <a:latin typeface="Calibri" charset="0"/>
                <a:ea typeface="MS PGothic" charset="0"/>
                <a:hlinkClick r:id="rId2"/>
              </a:rPr>
              <a:t>https://www.mobius.illinois.edu/wiki/index.php/ADVISE_Meta_Two_Nets_Tutorial</a:t>
            </a:r>
            <a:r>
              <a:rPr lang="en-US" sz="2000">
                <a:latin typeface="Calibri" charset="0"/>
                <a:ea typeface="MS PGothic" charset="0"/>
              </a:rPr>
              <a:t> </a:t>
            </a:r>
          </a:p>
          <a:p>
            <a:pPr lvl="1"/>
            <a:endParaRPr lang="en-US" sz="1800">
              <a:latin typeface="Calibri" charset="0"/>
              <a:ea typeface="MS PGothic" charset="0"/>
            </a:endParaRPr>
          </a:p>
          <a:p>
            <a:endParaRPr lang="en-US" sz="1800">
              <a:latin typeface="Calibri" charset="0"/>
              <a:ea typeface="MS PGothic" charset="0"/>
            </a:endParaRPr>
          </a:p>
          <a:p>
            <a:endParaRPr lang="en-US">
              <a:latin typeface="Calibri" charset="0"/>
              <a:ea typeface="MS PGothic" charset="0"/>
            </a:endParaRP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22FB91-BDD7-2B4F-ACA1-0128A4C4C387}" type="slidenum">
              <a:rPr lang="en-US">
                <a:solidFill>
                  <a:srgbClr val="898989"/>
                </a:solidFill>
                <a:latin typeface="Calibri" charset="0"/>
              </a:rPr>
              <a:pPr/>
              <a:t>68</a:t>
            </a:fld>
            <a:endParaRPr lang="en-US">
              <a:solidFill>
                <a:srgbClr val="898989"/>
              </a:solidFill>
              <a:latin typeface="Calibri" charset="0"/>
            </a:endParaRPr>
          </a:p>
        </p:txBody>
      </p:sp>
    </p:spTree>
    <p:extLst>
      <p:ext uri="{BB962C8B-B14F-4D97-AF65-F5344CB8AC3E}">
        <p14:creationId xmlns:p14="http://schemas.microsoft.com/office/powerpoint/2010/main" val="195944328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dirty="0">
                <a:latin typeface="Calibri" charset="0"/>
                <a:ea typeface="MS PGothic" charset="0"/>
              </a:rPr>
              <a:t>Purpose of analysis</a:t>
            </a:r>
          </a:p>
          <a:p>
            <a:r>
              <a:rPr lang="en-US" sz="2800" dirty="0"/>
              <a:t>Investigate the </a:t>
            </a:r>
            <a:r>
              <a:rPr lang="en-US" sz="2800"/>
              <a:t>effects </a:t>
            </a:r>
            <a:r>
              <a:rPr lang="en-US" sz="2800" smtClean="0"/>
              <a:t>of architectural </a:t>
            </a:r>
            <a:r>
              <a:rPr lang="en-US" sz="2800"/>
              <a:t>changes </a:t>
            </a:r>
            <a:r>
              <a:rPr lang="en-US" sz="2800"/>
              <a:t>on</a:t>
            </a:r>
            <a:r>
              <a:rPr lang="en-US" sz="2800"/>
              <a:t> </a:t>
            </a:r>
            <a:r>
              <a:rPr lang="en-US" sz="2800" smtClean="0"/>
              <a:t>system security</a:t>
            </a:r>
            <a:endParaRPr lang="en-US" sz="2800" dirty="0"/>
          </a:p>
          <a:p>
            <a:r>
              <a:rPr lang="en-US" sz="2800"/>
              <a:t>Analyze</a:t>
            </a:r>
            <a:r>
              <a:rPr lang="en-US" sz="2800"/>
              <a:t> </a:t>
            </a:r>
            <a:r>
              <a:rPr lang="en-US" sz="2800" smtClean="0"/>
              <a:t>the </a:t>
            </a:r>
            <a:r>
              <a:rPr lang="en-US" sz="2800" dirty="0"/>
              <a:t>security impact </a:t>
            </a:r>
            <a:r>
              <a:rPr lang="en-US" sz="2800"/>
              <a:t>of </a:t>
            </a:r>
            <a:r>
              <a:rPr lang="en-US" sz="2800" smtClean="0"/>
              <a:t>intrusion </a:t>
            </a:r>
            <a:r>
              <a:rPr lang="en-US" sz="2800" dirty="0"/>
              <a:t>detection systems (</a:t>
            </a:r>
            <a:r>
              <a:rPr lang="en-US" sz="2800" dirty="0" err="1"/>
              <a:t>IDSes</a:t>
            </a:r>
            <a:r>
              <a:rPr lang="en-US" sz="2800" dirty="0"/>
              <a:t>) </a:t>
            </a:r>
            <a:r>
              <a:rPr lang="en-US" sz="2800"/>
              <a:t>and </a:t>
            </a:r>
            <a:r>
              <a:rPr lang="en-US" sz="2800" smtClean="0"/>
              <a:t>isolation</a:t>
            </a:r>
            <a:endParaRPr lang="en-US" sz="2800" dirty="0"/>
          </a:p>
          <a:p>
            <a:r>
              <a:rPr lang="en-US" sz="2800" dirty="0"/>
              <a:t>Analyze the security impact of multiple subsystems</a:t>
            </a:r>
            <a:endParaRPr lang="en-US" sz="2400"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69</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Using ADVISE Meta</a:t>
            </a:r>
          </a:p>
        </p:txBody>
      </p:sp>
      <p:sp>
        <p:nvSpPr>
          <p:cNvPr id="20483" name="Slide Number Placeholder 3"/>
          <p:cNvSpPr>
            <a:spLocks noGrp="1"/>
          </p:cNvSpPr>
          <p:nvPr>
            <p:ph type="sldNum" sz="quarter" idx="12"/>
          </p:nvPr>
        </p:nvSpPr>
        <p:spPr bwMode="auto">
          <a:xfrm>
            <a:off x="6025481" y="581420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DEC2E-B640-7946-A51F-3705B0ACB429}" type="slidenum">
              <a:rPr lang="en-US">
                <a:solidFill>
                  <a:srgbClr val="898989"/>
                </a:solidFill>
                <a:latin typeface="Calibri" charset="0"/>
              </a:rPr>
              <a:pPr/>
              <a:t>7</a:t>
            </a:fld>
            <a:endParaRPr lang="en-US">
              <a:solidFill>
                <a:srgbClr val="898989"/>
              </a:solidFill>
              <a:latin typeface="Calibri" charset="0"/>
            </a:endParaRPr>
          </a:p>
        </p:txBody>
      </p:sp>
      <p:sp>
        <p:nvSpPr>
          <p:cNvPr id="5" name="Right Arrow 4"/>
          <p:cNvSpPr/>
          <p:nvPr/>
        </p:nvSpPr>
        <p:spPr>
          <a:xfrm rot="2160000">
            <a:off x="1289568" y="2314884"/>
            <a:ext cx="476250"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a:stCxn id="10" idx="0"/>
            <a:endCxn id="10" idx="0"/>
          </p:cNvCxnSpPr>
          <p:nvPr/>
        </p:nvCxnSpPr>
        <p:spPr>
          <a:xfrm>
            <a:off x="1346718" y="127665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934825" y="1852613"/>
            <a:ext cx="0" cy="219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1934825" y="3811588"/>
            <a:ext cx="11113" cy="381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488" name="Group 8"/>
          <p:cNvGrpSpPr>
            <a:grpSpLocks/>
          </p:cNvGrpSpPr>
          <p:nvPr/>
        </p:nvGrpSpPr>
        <p:grpSpPr bwMode="auto">
          <a:xfrm>
            <a:off x="773631" y="1276659"/>
            <a:ext cx="1187450" cy="854075"/>
            <a:chOff x="534272" y="2638298"/>
            <a:chExt cx="1187662" cy="853601"/>
          </a:xfrm>
        </p:grpSpPr>
        <p:sp>
          <p:nvSpPr>
            <p:cNvPr id="10" name="Rectangle 9"/>
            <p:cNvSpPr/>
            <p:nvPr/>
          </p:nvSpPr>
          <p:spPr>
            <a:xfrm>
              <a:off x="534272" y="2638298"/>
              <a:ext cx="1147967" cy="8171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613661" y="2660511"/>
              <a:ext cx="1108273" cy="831388"/>
            </a:xfrm>
            <a:prstGeom prst="rect">
              <a:avLst/>
            </a:prstGeom>
            <a:noFill/>
          </p:spPr>
          <p:txBody>
            <a:bodyPr>
              <a:spAutoFit/>
            </a:bodyPr>
            <a:lstStyle/>
            <a:p>
              <a:pPr>
                <a:defRPr/>
              </a:pPr>
              <a:r>
                <a:rPr lang="en-US" sz="1200" b="1" dirty="0">
                  <a:latin typeface="+mn-lt"/>
                  <a:cs typeface="Arial" pitchFamily="34" charset="0"/>
                </a:rPr>
                <a:t>Step 1: </a:t>
              </a:r>
            </a:p>
            <a:p>
              <a:pPr>
                <a:defRPr/>
              </a:pPr>
              <a:r>
                <a:rPr lang="en-US" sz="1200" b="1" dirty="0">
                  <a:latin typeface="+mn-lt"/>
                  <a:cs typeface="Arial" pitchFamily="34" charset="0"/>
                </a:rPr>
                <a:t>Define purpose of analysis</a:t>
              </a:r>
            </a:p>
          </p:txBody>
        </p:sp>
      </p:grpSp>
      <p:grpSp>
        <p:nvGrpSpPr>
          <p:cNvPr id="20489" name="Group 11"/>
          <p:cNvGrpSpPr>
            <a:grpSpLocks/>
          </p:cNvGrpSpPr>
          <p:nvPr/>
        </p:nvGrpSpPr>
        <p:grpSpPr bwMode="auto">
          <a:xfrm>
            <a:off x="1937268" y="2284722"/>
            <a:ext cx="1071563" cy="817562"/>
            <a:chOff x="2141042" y="2647724"/>
            <a:chExt cx="1071917" cy="817421"/>
          </a:xfrm>
        </p:grpSpPr>
        <p:sp>
          <p:nvSpPr>
            <p:cNvPr id="13" name="Rectangle 12"/>
            <p:cNvSpPr/>
            <p:nvPr/>
          </p:nvSpPr>
          <p:spPr>
            <a:xfrm>
              <a:off x="2141042" y="2647724"/>
              <a:ext cx="1063976" cy="8174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2144218" y="2741370"/>
              <a:ext cx="1068741" cy="647588"/>
            </a:xfrm>
            <a:prstGeom prst="rect">
              <a:avLst/>
            </a:prstGeom>
            <a:noFill/>
          </p:spPr>
          <p:txBody>
            <a:bodyPr>
              <a:spAutoFit/>
            </a:bodyPr>
            <a:lstStyle/>
            <a:p>
              <a:pPr>
                <a:defRPr/>
              </a:pPr>
              <a:r>
                <a:rPr lang="en-US" sz="1200" b="1" dirty="0">
                  <a:latin typeface="+mn-lt"/>
                  <a:cs typeface="Arial" pitchFamily="34" charset="0"/>
                </a:rPr>
                <a:t>Step 2: </a:t>
              </a:r>
            </a:p>
            <a:p>
              <a:pPr>
                <a:defRPr/>
              </a:pPr>
              <a:r>
                <a:rPr lang="en-US" sz="1200" b="1" dirty="0">
                  <a:latin typeface="+mn-lt"/>
                  <a:cs typeface="Arial" pitchFamily="34" charset="0"/>
                </a:rPr>
                <a:t>Model System(s)</a:t>
              </a:r>
            </a:p>
          </p:txBody>
        </p:sp>
      </p:grpSp>
      <p:grpSp>
        <p:nvGrpSpPr>
          <p:cNvPr id="20490" name="Group 14"/>
          <p:cNvGrpSpPr>
            <a:grpSpLocks/>
          </p:cNvGrpSpPr>
          <p:nvPr/>
        </p:nvGrpSpPr>
        <p:grpSpPr bwMode="auto">
          <a:xfrm>
            <a:off x="3029468" y="3297547"/>
            <a:ext cx="1092200" cy="850904"/>
            <a:chOff x="4044623" y="2613765"/>
            <a:chExt cx="1092531" cy="851380"/>
          </a:xfrm>
        </p:grpSpPr>
        <p:sp>
          <p:nvSpPr>
            <p:cNvPr id="16" name="Rectangle 15"/>
            <p:cNvSpPr/>
            <p:nvPr/>
          </p:nvSpPr>
          <p:spPr>
            <a:xfrm>
              <a:off x="4044623" y="2647124"/>
              <a:ext cx="1092531" cy="818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4054151" y="2613765"/>
              <a:ext cx="1083003" cy="785269"/>
            </a:xfrm>
            <a:prstGeom prst="rect">
              <a:avLst/>
            </a:prstGeom>
            <a:noFill/>
          </p:spPr>
          <p:txBody>
            <a:bodyPr>
              <a:spAutoFit/>
            </a:bodyPr>
            <a:lstStyle/>
            <a:p>
              <a:pPr>
                <a:defRPr/>
              </a:pPr>
              <a:r>
                <a:rPr lang="en-US" sz="900" b="1" dirty="0">
                  <a:latin typeface="+mn-lt"/>
                  <a:cs typeface="Arial" pitchFamily="34" charset="0"/>
                </a:rPr>
                <a:t>Step 3: </a:t>
              </a:r>
            </a:p>
            <a:p>
              <a:pPr>
                <a:defRPr/>
              </a:pPr>
              <a:r>
                <a:rPr lang="en-US" sz="900" b="1" dirty="0" smtClean="0">
                  <a:latin typeface="+mn-lt"/>
                  <a:cs typeface="Arial" pitchFamily="34" charset="0"/>
                </a:rPr>
                <a:t>Adversaries</a:t>
              </a:r>
              <a:r>
                <a:rPr lang="en-US" sz="900" b="1" dirty="0" smtClean="0">
                  <a:latin typeface="+mn-lt"/>
                  <a:cs typeface="Arial" pitchFamily="34" charset="0"/>
                </a:rPr>
                <a:t>,  </a:t>
              </a:r>
              <a:r>
                <a:rPr lang="en-US" sz="900" b="1" dirty="0" smtClean="0">
                  <a:latin typeface="+mn-lt"/>
                  <a:cs typeface="Arial" pitchFamily="34" charset="0"/>
                </a:rPr>
                <a:t>Goals</a:t>
              </a:r>
              <a:r>
                <a:rPr lang="en-US" sz="900" b="1" dirty="0" smtClean="0">
                  <a:latin typeface="+mn-lt"/>
                  <a:cs typeface="Arial" pitchFamily="34" charset="0"/>
                </a:rPr>
                <a:t>, </a:t>
              </a:r>
              <a:r>
                <a:rPr lang="en-US" sz="900" b="1" dirty="0" smtClean="0">
                  <a:latin typeface="+mn-lt"/>
                  <a:cs typeface="Arial" pitchFamily="34" charset="0"/>
                </a:rPr>
                <a:t>Metrics, and Attack Paths Generation</a:t>
              </a:r>
              <a:endParaRPr lang="en-US" sz="900" b="1" dirty="0">
                <a:latin typeface="+mn-lt"/>
                <a:cs typeface="Arial" pitchFamily="34" charset="0"/>
              </a:endParaRPr>
            </a:p>
          </p:txBody>
        </p:sp>
      </p:grpSp>
      <p:grpSp>
        <p:nvGrpSpPr>
          <p:cNvPr id="20492" name="Group 20"/>
          <p:cNvGrpSpPr>
            <a:grpSpLocks/>
          </p:cNvGrpSpPr>
          <p:nvPr/>
        </p:nvGrpSpPr>
        <p:grpSpPr bwMode="auto">
          <a:xfrm>
            <a:off x="4528469" y="4339415"/>
            <a:ext cx="1130300" cy="834172"/>
            <a:chOff x="6799501" y="2610021"/>
            <a:chExt cx="1131622" cy="819414"/>
          </a:xfrm>
        </p:grpSpPr>
        <p:sp>
          <p:nvSpPr>
            <p:cNvPr id="22" name="Rectangle 21"/>
            <p:cNvSpPr/>
            <p:nvPr/>
          </p:nvSpPr>
          <p:spPr>
            <a:xfrm>
              <a:off x="6799501" y="2610021"/>
              <a:ext cx="1131622" cy="8171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6816983" y="2613140"/>
              <a:ext cx="1091889" cy="816295"/>
            </a:xfrm>
            <a:prstGeom prst="rect">
              <a:avLst/>
            </a:prstGeom>
            <a:solidFill>
              <a:schemeClr val="accent1">
                <a:lumMod val="40000"/>
                <a:lumOff val="60000"/>
              </a:schemeClr>
            </a:solidFill>
          </p:spPr>
          <p:txBody>
            <a:bodyPr wrap="square">
              <a:spAutoFit/>
            </a:bodyPr>
            <a:lstStyle/>
            <a:p>
              <a:pPr>
                <a:defRPr/>
              </a:pPr>
              <a:r>
                <a:rPr lang="en-US" sz="1200" b="1" dirty="0">
                  <a:latin typeface="+mn-lt"/>
                  <a:cs typeface="Arial" pitchFamily="34" charset="0"/>
                </a:rPr>
                <a:t>Step </a:t>
              </a:r>
              <a:r>
                <a:rPr lang="en-US" sz="1200" b="1" dirty="0" smtClean="0">
                  <a:latin typeface="+mn-lt"/>
                  <a:cs typeface="Arial" pitchFamily="34" charset="0"/>
                </a:rPr>
                <a:t>4: </a:t>
              </a:r>
              <a:endParaRPr lang="en-US" sz="1200" b="1" dirty="0">
                <a:latin typeface="+mn-lt"/>
                <a:cs typeface="Arial" pitchFamily="34" charset="0"/>
              </a:endParaRPr>
            </a:p>
            <a:p>
              <a:pPr>
                <a:spcBef>
                  <a:spcPts val="0"/>
                </a:spcBef>
                <a:defRPr/>
              </a:pPr>
              <a:r>
                <a:rPr lang="en-US" sz="1200" b="1" dirty="0" smtClean="0">
                  <a:latin typeface="+mn-lt"/>
                  <a:cs typeface="Arial" pitchFamily="34" charset="0"/>
                </a:rPr>
                <a:t>Create and Execute Simulation</a:t>
              </a:r>
              <a:endParaRPr lang="en-US" sz="1200" b="1" dirty="0">
                <a:latin typeface="+mn-lt"/>
                <a:cs typeface="Arial" pitchFamily="34" charset="0"/>
              </a:endParaRPr>
            </a:p>
          </p:txBody>
        </p:sp>
      </p:grpSp>
      <p:grpSp>
        <p:nvGrpSpPr>
          <p:cNvPr id="20493" name="Group 23"/>
          <p:cNvGrpSpPr>
            <a:grpSpLocks/>
          </p:cNvGrpSpPr>
          <p:nvPr/>
        </p:nvGrpSpPr>
        <p:grpSpPr bwMode="auto">
          <a:xfrm>
            <a:off x="6033419" y="5188727"/>
            <a:ext cx="1176337" cy="817563"/>
            <a:chOff x="10651666" y="2638302"/>
            <a:chExt cx="1176649" cy="817417"/>
          </a:xfrm>
        </p:grpSpPr>
        <p:sp>
          <p:nvSpPr>
            <p:cNvPr id="25" name="Rectangle 24"/>
            <p:cNvSpPr/>
            <p:nvPr/>
          </p:nvSpPr>
          <p:spPr>
            <a:xfrm>
              <a:off x="10654842" y="2638302"/>
              <a:ext cx="1065495" cy="8174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p:nvPr/>
          </p:nvSpPr>
          <p:spPr>
            <a:xfrm>
              <a:off x="10651666" y="2717663"/>
              <a:ext cx="1176649" cy="646216"/>
            </a:xfrm>
            <a:prstGeom prst="rect">
              <a:avLst/>
            </a:prstGeom>
            <a:noFill/>
          </p:spPr>
          <p:txBody>
            <a:bodyPr>
              <a:spAutoFit/>
            </a:bodyPr>
            <a:lstStyle/>
            <a:p>
              <a:pPr>
                <a:defRPr/>
              </a:pPr>
              <a:r>
                <a:rPr lang="en-US" sz="1200" b="1" dirty="0">
                  <a:latin typeface="+mn-lt"/>
                  <a:cs typeface="Arial" pitchFamily="34" charset="0"/>
                </a:rPr>
                <a:t>Step </a:t>
              </a:r>
              <a:r>
                <a:rPr lang="en-US" sz="1200" b="1" dirty="0" smtClean="0">
                  <a:latin typeface="+mn-lt"/>
                  <a:cs typeface="Arial" pitchFamily="34" charset="0"/>
                </a:rPr>
                <a:t>5: </a:t>
              </a:r>
              <a:r>
                <a:rPr lang="en-US" sz="1200" b="1" dirty="0">
                  <a:latin typeface="+mn-lt"/>
                  <a:cs typeface="Arial" pitchFamily="34" charset="0"/>
                </a:rPr>
                <a:t>Interpret Results</a:t>
              </a:r>
            </a:p>
          </p:txBody>
        </p:sp>
      </p:grpSp>
      <p:cxnSp>
        <p:nvCxnSpPr>
          <p:cNvPr id="28" name="Straight Connector 27"/>
          <p:cNvCxnSpPr/>
          <p:nvPr/>
        </p:nvCxnSpPr>
        <p:spPr>
          <a:xfrm>
            <a:off x="11934825" y="4211638"/>
            <a:ext cx="11113" cy="32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934825" y="1874838"/>
            <a:ext cx="28575" cy="269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934825" y="1509713"/>
            <a:ext cx="11113" cy="61118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40443" y="1462397"/>
            <a:ext cx="3295650" cy="277812"/>
          </a:xfrm>
          <a:prstGeom prst="rect">
            <a:avLst/>
          </a:prstGeom>
          <a:noFill/>
        </p:spPr>
        <p:txBody>
          <a:bodyPr>
            <a:spAutoFit/>
          </a:bodyPr>
          <a:lstStyle/>
          <a:p>
            <a:pPr>
              <a:defRPr/>
            </a:pPr>
            <a:r>
              <a:rPr lang="en-US" sz="1200" b="1" dirty="0">
                <a:solidFill>
                  <a:schemeClr val="tx2">
                    <a:lumMod val="60000"/>
                    <a:lumOff val="40000"/>
                  </a:schemeClr>
                </a:solidFill>
                <a:latin typeface="+mn-lt"/>
                <a:cs typeface="Arial" pitchFamily="34" charset="0"/>
              </a:rPr>
              <a:t>‒Analysis questions, concerns, scope</a:t>
            </a:r>
          </a:p>
        </p:txBody>
      </p:sp>
      <p:sp>
        <p:nvSpPr>
          <p:cNvPr id="33" name="Right Arrow 32"/>
          <p:cNvSpPr/>
          <p:nvPr/>
        </p:nvSpPr>
        <p:spPr>
          <a:xfrm rot="2160000">
            <a:off x="2424631" y="3307072"/>
            <a:ext cx="476250" cy="18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2160000">
            <a:off x="4034756" y="4317190"/>
            <a:ext cx="476250" cy="18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ight Arrow 34"/>
          <p:cNvSpPr/>
          <p:nvPr/>
        </p:nvSpPr>
        <p:spPr>
          <a:xfrm rot="2160000">
            <a:off x="5507956" y="5393515"/>
            <a:ext cx="474663" cy="18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p:nvPr/>
        </p:nvSpPr>
        <p:spPr>
          <a:xfrm>
            <a:off x="7089106" y="5188727"/>
            <a:ext cx="1479550" cy="831850"/>
          </a:xfrm>
          <a:prstGeom prst="rect">
            <a:avLst/>
          </a:prstGeom>
          <a:noFill/>
        </p:spPr>
        <p:txBody>
          <a:bodyPr>
            <a:spAutoFit/>
          </a:bodyPr>
          <a:lstStyle/>
          <a:p>
            <a:pPr>
              <a:defRPr/>
            </a:pPr>
            <a:r>
              <a:rPr lang="en-US" sz="1200" b="1" dirty="0">
                <a:solidFill>
                  <a:schemeClr val="tx2">
                    <a:lumMod val="60000"/>
                    <a:lumOff val="40000"/>
                  </a:schemeClr>
                </a:solidFill>
                <a:latin typeface="+mn-lt"/>
                <a:cs typeface="Arial" pitchFamily="34" charset="0"/>
              </a:rPr>
              <a:t>‒Metric Values</a:t>
            </a:r>
          </a:p>
          <a:p>
            <a:pPr>
              <a:defRPr/>
            </a:pPr>
            <a:r>
              <a:rPr lang="en-US" sz="1200" b="1" dirty="0">
                <a:solidFill>
                  <a:schemeClr val="tx2">
                    <a:lumMod val="60000"/>
                    <a:lumOff val="40000"/>
                  </a:schemeClr>
                </a:solidFill>
                <a:latin typeface="+mn-lt"/>
                <a:cs typeface="Arial" pitchFamily="34" charset="0"/>
              </a:rPr>
              <a:t>‒Visual display of  common attack paths</a:t>
            </a:r>
          </a:p>
        </p:txBody>
      </p:sp>
      <p:sp>
        <p:nvSpPr>
          <p:cNvPr id="37" name="TextBox 36"/>
          <p:cNvSpPr txBox="1"/>
          <p:nvPr/>
        </p:nvSpPr>
        <p:spPr>
          <a:xfrm>
            <a:off x="3000893" y="2286309"/>
            <a:ext cx="6513513" cy="461963"/>
          </a:xfrm>
          <a:prstGeom prst="rect">
            <a:avLst/>
          </a:prstGeom>
          <a:noFill/>
        </p:spPr>
        <p:txBody>
          <a:bodyPr>
            <a:spAutoFit/>
          </a:bodyPr>
          <a:lstStyle/>
          <a:p>
            <a:pPr>
              <a:defRPr/>
            </a:pPr>
            <a:r>
              <a:rPr lang="en-US" sz="1200" b="1" dirty="0">
                <a:solidFill>
                  <a:schemeClr val="tx2">
                    <a:lumMod val="60000"/>
                    <a:lumOff val="40000"/>
                  </a:schemeClr>
                </a:solidFill>
                <a:latin typeface="+mn-lt"/>
                <a:cs typeface="Arial" pitchFamily="34" charset="0"/>
              </a:rPr>
              <a:t>‒Define system components, relationships and attributes</a:t>
            </a:r>
          </a:p>
          <a:p>
            <a:pPr>
              <a:defRPr/>
            </a:pPr>
            <a:r>
              <a:rPr lang="en-US" sz="1200" b="1" dirty="0">
                <a:solidFill>
                  <a:schemeClr val="tx2">
                    <a:lumMod val="60000"/>
                    <a:lumOff val="40000"/>
                  </a:schemeClr>
                </a:solidFill>
                <a:latin typeface="+mn-lt"/>
                <a:cs typeface="Arial" pitchFamily="34" charset="0"/>
              </a:rPr>
              <a:t>‒Hosts, devices, applications, data, networks, firewalls, authentication, other countermeasures</a:t>
            </a:r>
          </a:p>
        </p:txBody>
      </p:sp>
      <p:sp>
        <p:nvSpPr>
          <p:cNvPr id="38" name="TextBox 37"/>
          <p:cNvSpPr txBox="1"/>
          <p:nvPr/>
        </p:nvSpPr>
        <p:spPr>
          <a:xfrm>
            <a:off x="5845175" y="4342590"/>
            <a:ext cx="3298825" cy="646331"/>
          </a:xfrm>
          <a:prstGeom prst="rect">
            <a:avLst/>
          </a:prstGeom>
          <a:noFill/>
        </p:spPr>
        <p:txBody>
          <a:bodyPr>
            <a:spAutoFit/>
          </a:bodyPr>
          <a:lstStyle/>
          <a:p>
            <a:pPr>
              <a:defRPr/>
            </a:pPr>
            <a:r>
              <a:rPr lang="en-US" sz="1200" b="1" dirty="0" smtClean="0">
                <a:solidFill>
                  <a:schemeClr val="tx2">
                    <a:lumMod val="60000"/>
                    <a:lumOff val="40000"/>
                  </a:schemeClr>
                </a:solidFill>
                <a:latin typeface="+mn-lt"/>
                <a:cs typeface="Arial" pitchFamily="34" charset="0"/>
              </a:rPr>
              <a:t>‒ Create and </a:t>
            </a:r>
            <a:r>
              <a:rPr lang="en-US" sz="1200" b="1" dirty="0">
                <a:solidFill>
                  <a:schemeClr val="tx2">
                    <a:lumMod val="60000"/>
                    <a:lumOff val="40000"/>
                  </a:schemeClr>
                </a:solidFill>
                <a:latin typeface="+mn-lt"/>
                <a:cs typeface="Arial" pitchFamily="34" charset="0"/>
              </a:rPr>
              <a:t>run simulation of adversary</a:t>
            </a:r>
          </a:p>
          <a:p>
            <a:pPr>
              <a:defRPr/>
            </a:pPr>
            <a:r>
              <a:rPr lang="en-US" sz="1200" b="1" dirty="0">
                <a:solidFill>
                  <a:schemeClr val="tx2">
                    <a:lumMod val="60000"/>
                    <a:lumOff val="40000"/>
                  </a:schemeClr>
                </a:solidFill>
                <a:latin typeface="+mn-lt"/>
                <a:cs typeface="Arial" pitchFamily="34" charset="0"/>
              </a:rPr>
              <a:t>    behavior</a:t>
            </a:r>
          </a:p>
          <a:p>
            <a:pPr>
              <a:defRPr/>
            </a:pPr>
            <a:endParaRPr lang="en-US" sz="1200" b="1" dirty="0">
              <a:solidFill>
                <a:srgbClr val="00B0F0"/>
              </a:solidFill>
              <a:latin typeface="+mn-lt"/>
              <a:cs typeface="Arial" pitchFamily="34" charset="0"/>
            </a:endParaRPr>
          </a:p>
        </p:txBody>
      </p:sp>
      <p:sp>
        <p:nvSpPr>
          <p:cNvPr id="39" name="TextBox 38"/>
          <p:cNvSpPr txBox="1"/>
          <p:nvPr/>
        </p:nvSpPr>
        <p:spPr>
          <a:xfrm>
            <a:off x="4162025" y="3141277"/>
            <a:ext cx="5070475" cy="1384995"/>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200" b="1" dirty="0">
                <a:solidFill>
                  <a:srgbClr val="558ED5"/>
                </a:solidFill>
                <a:latin typeface="Calibri" charset="0"/>
                <a:cs typeface="Arial" charset="0"/>
              </a:rPr>
              <a:t>‒Goals: View/modify data, install malware, gain network access, disable</a:t>
            </a:r>
          </a:p>
          <a:p>
            <a:r>
              <a:rPr lang="en-US" sz="1200" b="1" dirty="0">
                <a:solidFill>
                  <a:srgbClr val="558ED5"/>
                </a:solidFill>
                <a:latin typeface="Calibri" charset="0"/>
                <a:cs typeface="Arial" charset="0"/>
              </a:rPr>
              <a:t>  device, damage device…</a:t>
            </a:r>
          </a:p>
          <a:p>
            <a:r>
              <a:rPr lang="en-US" sz="1200" b="1" dirty="0">
                <a:solidFill>
                  <a:srgbClr val="558ED5"/>
                </a:solidFill>
                <a:latin typeface="Calibri" charset="0"/>
                <a:cs typeface="Arial" charset="0"/>
              </a:rPr>
              <a:t>‒Select from standard adversary types, customize </a:t>
            </a:r>
          </a:p>
          <a:p>
            <a:pPr>
              <a:defRPr/>
            </a:pPr>
            <a:r>
              <a:rPr lang="en-US" sz="1200" b="1" dirty="0">
                <a:solidFill>
                  <a:srgbClr val="558ED5"/>
                </a:solidFill>
                <a:latin typeface="Calibri" charset="0"/>
                <a:cs typeface="Arial" charset="0"/>
              </a:rPr>
              <a:t>‒Set goal priorities of various </a:t>
            </a:r>
            <a:r>
              <a:rPr lang="en-US" sz="1200" b="1" dirty="0" smtClean="0">
                <a:solidFill>
                  <a:srgbClr val="558ED5"/>
                </a:solidFill>
                <a:latin typeface="Calibri" charset="0"/>
                <a:cs typeface="Arial" charset="0"/>
              </a:rPr>
              <a:t>adversaries</a:t>
            </a:r>
          </a:p>
          <a:p>
            <a:pPr>
              <a:defRPr/>
            </a:pPr>
            <a:r>
              <a:rPr lang="en-US" sz="1200" b="1" dirty="0" smtClean="0">
                <a:solidFill>
                  <a:schemeClr val="tx2">
                    <a:lumMod val="60000"/>
                    <a:lumOff val="40000"/>
                  </a:schemeClr>
                </a:solidFill>
                <a:latin typeface="+mn-lt"/>
                <a:cs typeface="Arial" pitchFamily="34" charset="0"/>
              </a:rPr>
              <a:t>‒Generate attack execution graph (AEG)</a:t>
            </a:r>
          </a:p>
          <a:p>
            <a:pPr>
              <a:defRPr/>
            </a:pPr>
            <a:r>
              <a:rPr lang="en-US" sz="1200" b="1" dirty="0" smtClean="0">
                <a:solidFill>
                  <a:schemeClr val="tx2">
                    <a:lumMod val="60000"/>
                    <a:lumOff val="40000"/>
                  </a:schemeClr>
                </a:solidFill>
                <a:latin typeface="+mn-lt"/>
                <a:cs typeface="Arial" pitchFamily="34" charset="0"/>
              </a:rPr>
              <a:t>  </a:t>
            </a:r>
          </a:p>
          <a:p>
            <a:endParaRPr lang="en-US" sz="1200" b="1" dirty="0">
              <a:solidFill>
                <a:srgbClr val="558ED5"/>
              </a:solidFill>
              <a:latin typeface="Calibri" charset="0"/>
              <a:cs typeface="Arial" charset="0"/>
            </a:endParaRPr>
          </a:p>
        </p:txBody>
      </p:sp>
    </p:spTree>
    <p:extLst>
      <p:ext uri="{BB962C8B-B14F-4D97-AF65-F5344CB8AC3E}">
        <p14:creationId xmlns:p14="http://schemas.microsoft.com/office/powerpoint/2010/main" val="12342567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dirty="0">
                <a:latin typeface="Calibri" charset="0"/>
                <a:ea typeface="MS PGothic" charset="0"/>
              </a:rPr>
              <a:t>River Zonal </a:t>
            </a:r>
            <a:r>
              <a:rPr lang="en-US" dirty="0" smtClean="0">
                <a:latin typeface="Calibri" charset="0"/>
                <a:ea typeface="MS PGothic" charset="0"/>
              </a:rPr>
              <a:t>Dispatcher Case Study</a:t>
            </a:r>
            <a:endParaRPr lang="en-US" dirty="0">
              <a:latin typeface="Calibri" charset="0"/>
              <a:ea typeface="MS PGothic"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776" y="1093279"/>
            <a:ext cx="8014448" cy="5306442"/>
          </a:xfrm>
        </p:spPr>
      </p:pic>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70</a:t>
            </a:fld>
            <a:endParaRPr lang="en-US" sz="1200">
              <a:solidFill>
                <a:srgbClr val="898989"/>
              </a:solidFill>
              <a:latin typeface="Calibri" charset="0"/>
            </a:endParaRPr>
          </a:p>
        </p:txBody>
      </p:sp>
    </p:spTree>
    <p:extLst>
      <p:ext uri="{BB962C8B-B14F-4D97-AF65-F5344CB8AC3E}">
        <p14:creationId xmlns:p14="http://schemas.microsoft.com/office/powerpoint/2010/main" val="339363366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dirty="0">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a:latin typeface="Calibri" charset="0"/>
                <a:ea typeface="MS PGothic" charset="0"/>
              </a:rPr>
              <a:t>Without </a:t>
            </a:r>
            <a:r>
              <a:rPr lang="en-US" sz="2800" b="1" smtClean="0">
                <a:latin typeface="Calibri" charset="0"/>
                <a:ea typeface="MS PGothic" charset="0"/>
              </a:rPr>
              <a:t>isolation</a:t>
            </a:r>
            <a:endParaRPr lang="en-US" sz="2800"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71</a:t>
            </a:fld>
            <a:endParaRPr lang="en-US" sz="1200">
              <a:solidFill>
                <a:srgbClr val="898989"/>
              </a:solidFill>
              <a:latin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593193"/>
            <a:ext cx="7143750" cy="4962525"/>
          </a:xfrm>
          <a:prstGeom prst="rect">
            <a:avLst/>
          </a:prstGeom>
        </p:spPr>
      </p:pic>
    </p:spTree>
    <p:extLst>
      <p:ext uri="{BB962C8B-B14F-4D97-AF65-F5344CB8AC3E}">
        <p14:creationId xmlns:p14="http://schemas.microsoft.com/office/powerpoint/2010/main" val="351198208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dirty="0">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a:latin typeface="Calibri" charset="0"/>
                <a:ea typeface="MS PGothic" charset="0"/>
              </a:rPr>
              <a:t>With </a:t>
            </a:r>
            <a:r>
              <a:rPr lang="en-US" sz="2800" b="1" smtClean="0">
                <a:latin typeface="Calibri" charset="0"/>
                <a:ea typeface="MS PGothic" charset="0"/>
              </a:rPr>
              <a:t>isolation</a:t>
            </a:r>
            <a:endParaRPr lang="en-US" sz="2800"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72</a:t>
            </a:fld>
            <a:endParaRPr lang="en-US" sz="1200">
              <a:solidFill>
                <a:srgbClr val="898989"/>
              </a:solidFill>
              <a:latin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593193"/>
            <a:ext cx="7143750" cy="4962525"/>
          </a:xfrm>
          <a:prstGeom prst="rect">
            <a:avLst/>
          </a:prstGeom>
        </p:spPr>
      </p:pic>
    </p:spTree>
    <p:extLst>
      <p:ext uri="{BB962C8B-B14F-4D97-AF65-F5344CB8AC3E}">
        <p14:creationId xmlns:p14="http://schemas.microsoft.com/office/powerpoint/2010/main" val="113398735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dirty="0">
                <a:latin typeface="Calibri" charset="0"/>
                <a:ea typeface="MS PGothic" charset="0"/>
              </a:rPr>
              <a:t>River Zonal </a:t>
            </a:r>
            <a:r>
              <a:rPr lang="en-US" dirty="0" smtClean="0">
                <a:latin typeface="Calibri" charset="0"/>
                <a:ea typeface="MS PGothic" charset="0"/>
              </a:rPr>
              <a:t>Dispatcher Case Study</a:t>
            </a:r>
            <a:endParaRPr lang="en-US" dirty="0">
              <a:latin typeface="Calibri" charset="0"/>
              <a:ea typeface="MS PGothic"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099" y="1136650"/>
            <a:ext cx="8173802" cy="5219700"/>
          </a:xfrm>
        </p:spPr>
      </p:pic>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73</a:t>
            </a:fld>
            <a:endParaRPr lang="en-US" sz="1200">
              <a:solidFill>
                <a:srgbClr val="898989"/>
              </a:solidFill>
              <a:latin typeface="Calibri" charset="0"/>
            </a:endParaRPr>
          </a:p>
        </p:txBody>
      </p:sp>
    </p:spTree>
    <p:extLst>
      <p:ext uri="{BB962C8B-B14F-4D97-AF65-F5344CB8AC3E}">
        <p14:creationId xmlns:p14="http://schemas.microsoft.com/office/powerpoint/2010/main" val="9482381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524244" cy="5219700"/>
          </a:xfrm>
        </p:spPr>
        <p:txBody>
          <a:bodyPr>
            <a:normAutofit lnSpcReduction="10000"/>
          </a:bodyPr>
          <a:lstStyle/>
          <a:p>
            <a:pPr>
              <a:buFont typeface="Arial" charset="0"/>
              <a:buNone/>
            </a:pPr>
            <a:r>
              <a:rPr lang="en-US" sz="2800" b="1">
                <a:latin typeface="Calibri" charset="0"/>
                <a:ea typeface="MS PGothic" charset="0"/>
              </a:rPr>
              <a:t>Model attack</a:t>
            </a:r>
            <a:r>
              <a:rPr lang="en-US" sz="2800" b="1">
                <a:latin typeface="Calibri" charset="0"/>
                <a:ea typeface="MS PGothic" charset="0"/>
              </a:rPr>
              <a:t> </a:t>
            </a:r>
            <a:r>
              <a:rPr lang="en-US" sz="2800" b="1" smtClean="0">
                <a:latin typeface="Calibri" charset="0"/>
                <a:ea typeface="MS PGothic" charset="0"/>
              </a:rPr>
              <a:t>goals</a:t>
            </a:r>
            <a:endParaRPr lang="en-US" sz="2800" b="1" dirty="0">
              <a:latin typeface="Calibri" charset="0"/>
              <a:ea typeface="MS PGothic" charset="0"/>
            </a:endParaRPr>
          </a:p>
          <a:p>
            <a:r>
              <a:rPr lang="en-US" sz="2800" dirty="0"/>
              <a:t>Install malware </a:t>
            </a:r>
            <a:r>
              <a:rPr lang="en-US" sz="2800"/>
              <a:t>on </a:t>
            </a:r>
            <a:r>
              <a:rPr lang="en-US" sz="2800"/>
              <a:t>HMI</a:t>
            </a:r>
            <a:endParaRPr lang="en-US" sz="2800" dirty="0"/>
          </a:p>
          <a:p>
            <a:r>
              <a:rPr lang="en-US" sz="2800"/>
              <a:t>Compromise </a:t>
            </a:r>
            <a:r>
              <a:rPr lang="en-US" sz="2800" smtClean="0"/>
              <a:t>system </a:t>
            </a:r>
            <a:r>
              <a:rPr lang="en-US" sz="2800"/>
              <a:t>via </a:t>
            </a:r>
            <a:r>
              <a:rPr lang="en-US" sz="2800"/>
              <a:t>router</a:t>
            </a:r>
            <a:endParaRPr lang="en-US" sz="2800" dirty="0"/>
          </a:p>
          <a:p>
            <a:r>
              <a:rPr lang="en-US" sz="2800"/>
              <a:t>Compromise </a:t>
            </a:r>
            <a:r>
              <a:rPr lang="en-US" sz="2800" smtClean="0"/>
              <a:t>system </a:t>
            </a:r>
            <a:r>
              <a:rPr lang="en-US" sz="2800" dirty="0"/>
              <a:t>via devices</a:t>
            </a:r>
            <a:endParaRPr lang="en-US" sz="2000" dirty="0"/>
          </a:p>
          <a:p>
            <a:pPr marL="0" indent="0">
              <a:buNone/>
            </a:pPr>
            <a:endParaRPr lang="en-US" sz="2400" dirty="0"/>
          </a:p>
          <a:p>
            <a:pPr marL="0" indent="0">
              <a:buNone/>
            </a:pPr>
            <a:r>
              <a:rPr lang="en-US" sz="2800" b="1">
                <a:latin typeface="Calibri" charset="0"/>
                <a:ea typeface="MS PGothic" charset="0"/>
              </a:rPr>
              <a:t>Five </a:t>
            </a:r>
            <a:r>
              <a:rPr lang="en-US" sz="2800" b="1">
                <a:latin typeface="Calibri" charset="0"/>
                <a:ea typeface="MS PGothic" charset="0"/>
              </a:rPr>
              <a:t>adversaries </a:t>
            </a:r>
            <a:r>
              <a:rPr lang="en-US" sz="2800" b="1" smtClean="0">
                <a:latin typeface="Calibri" charset="0"/>
                <a:ea typeface="MS PGothic" charset="0"/>
              </a:rPr>
              <a:t>are</a:t>
            </a:r>
            <a:endParaRPr lang="en-US" sz="2800" dirty="0"/>
          </a:p>
          <a:p>
            <a:r>
              <a:rPr lang="en-US" sz="2800" dirty="0"/>
              <a:t>Foreign government</a:t>
            </a:r>
          </a:p>
          <a:p>
            <a:r>
              <a:rPr lang="en-US" sz="2800" dirty="0"/>
              <a:t>Hacker</a:t>
            </a:r>
          </a:p>
          <a:p>
            <a:r>
              <a:rPr lang="en-US" sz="2800" dirty="0"/>
              <a:t>Hostile Organization</a:t>
            </a:r>
          </a:p>
          <a:p>
            <a:r>
              <a:rPr lang="en-US" sz="2800" dirty="0"/>
              <a:t>Insider Engineer</a:t>
            </a:r>
          </a:p>
          <a:p>
            <a:r>
              <a:rPr lang="en-US" sz="2800" dirty="0"/>
              <a:t>Insider Operator</a:t>
            </a:r>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74</a:t>
            </a:fld>
            <a:endParaRPr lang="en-US" sz="1200">
              <a:solidFill>
                <a:srgbClr val="898989"/>
              </a:solidFill>
              <a:latin typeface="Calibri" charset="0"/>
            </a:endParaRPr>
          </a:p>
        </p:txBody>
      </p:sp>
    </p:spTree>
    <p:extLst>
      <p:ext uri="{BB962C8B-B14F-4D97-AF65-F5344CB8AC3E}">
        <p14:creationId xmlns:p14="http://schemas.microsoft.com/office/powerpoint/2010/main" val="123169718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a:latin typeface="Calibri" charset="0"/>
                <a:ea typeface="MS PGothic" charset="0"/>
              </a:rPr>
              <a:t>Select </a:t>
            </a:r>
            <a:r>
              <a:rPr lang="en-US" sz="2800" b="1" smtClean="0">
                <a:latin typeface="Calibri" charset="0"/>
                <a:ea typeface="MS PGothic" charset="0"/>
              </a:rPr>
              <a:t>metrics</a:t>
            </a:r>
            <a:endParaRPr lang="en-US" sz="2400" dirty="0">
              <a:solidFill>
                <a:srgbClr val="FF0000"/>
              </a:solidFill>
            </a:endParaRPr>
          </a:p>
          <a:p>
            <a:r>
              <a:rPr lang="en-US" sz="2800" dirty="0"/>
              <a:t>Average Number </a:t>
            </a:r>
            <a:r>
              <a:rPr lang="en-US" sz="2800"/>
              <a:t>of Successful</a:t>
            </a:r>
            <a:r>
              <a:rPr lang="en-US" sz="2800"/>
              <a:t> </a:t>
            </a:r>
            <a:r>
              <a:rPr lang="en-US" sz="2800" smtClean="0"/>
              <a:t>Attacks</a:t>
            </a:r>
            <a:endParaRPr lang="en-US" sz="2800" dirty="0"/>
          </a:p>
          <a:p>
            <a:r>
              <a:rPr lang="en-US" sz="2800" dirty="0"/>
              <a:t>Probability of </a:t>
            </a:r>
            <a:r>
              <a:rPr lang="en-US" sz="2800"/>
              <a:t>Attack Goals</a:t>
            </a:r>
            <a:r>
              <a:rPr lang="en-US" sz="2800"/>
              <a:t> </a:t>
            </a:r>
            <a:r>
              <a:rPr lang="en-US" sz="2800" smtClean="0"/>
              <a:t>Achieved </a:t>
            </a:r>
            <a:r>
              <a:rPr lang="en-US" sz="2800" dirty="0"/>
              <a:t>at End Time</a:t>
            </a:r>
            <a:endParaRPr lang="en-US" sz="2000" dirty="0"/>
          </a:p>
          <a:p>
            <a:r>
              <a:rPr lang="en-US" sz="2800" smtClean="0"/>
              <a:t>Average </a:t>
            </a:r>
            <a:r>
              <a:rPr lang="en-US" sz="2800" dirty="0"/>
              <a:t>Time-To-Achieve-Goal</a:t>
            </a:r>
            <a:endParaRPr lang="en-US" sz="2000" dirty="0"/>
          </a:p>
          <a:p>
            <a:endParaRPr lang="en-US" sz="2800"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75</a:t>
            </a:fld>
            <a:endParaRPr lang="en-US" sz="1200">
              <a:solidFill>
                <a:srgbClr val="898989"/>
              </a:solidFill>
              <a:latin typeface="Calibri" charset="0"/>
            </a:endParaRPr>
          </a:p>
        </p:txBody>
      </p:sp>
    </p:spTree>
    <p:extLst>
      <p:ext uri="{BB962C8B-B14F-4D97-AF65-F5344CB8AC3E}">
        <p14:creationId xmlns:p14="http://schemas.microsoft.com/office/powerpoint/2010/main" val="67723445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dirty="0">
                <a:latin typeface="Calibri" charset="0"/>
                <a:ea typeface="MS PGothic" charset="0"/>
              </a:rPr>
              <a:t>Generate </a:t>
            </a:r>
            <a:r>
              <a:rPr lang="en-US" sz="2800" b="1">
                <a:latin typeface="Calibri" charset="0"/>
                <a:ea typeface="MS PGothic" charset="0"/>
              </a:rPr>
              <a:t>and execute</a:t>
            </a:r>
            <a:r>
              <a:rPr lang="en-US" sz="2800" b="1">
                <a:latin typeface="Calibri" charset="0"/>
                <a:ea typeface="MS PGothic" charset="0"/>
              </a:rPr>
              <a:t> </a:t>
            </a:r>
            <a:r>
              <a:rPr lang="en-US" sz="2800" b="1" smtClean="0">
                <a:latin typeface="Calibri" charset="0"/>
                <a:ea typeface="MS PGothic" charset="0"/>
              </a:rPr>
              <a:t>models</a:t>
            </a:r>
            <a:endParaRPr lang="en-US" sz="2400" dirty="0"/>
          </a:p>
          <a:p>
            <a:r>
              <a:rPr lang="en-US" sz="2800" dirty="0"/>
              <a:t>Set up 20 configurations for execution</a:t>
            </a:r>
            <a:endParaRPr lang="en-US" sz="2000" dirty="0"/>
          </a:p>
          <a:p>
            <a:pPr lvl="1"/>
            <a:r>
              <a:rPr lang="en-US" sz="2400" dirty="0"/>
              <a:t>Each of 5 adversaries X 4 system models</a:t>
            </a:r>
            <a:endParaRPr lang="en-US" sz="2000" dirty="0"/>
          </a:p>
          <a:p>
            <a:pPr lvl="1"/>
            <a:r>
              <a:rPr lang="en-US" sz="2400" dirty="0"/>
              <a:t>Calculate all metrics</a:t>
            </a:r>
            <a:endParaRPr lang="en-US" sz="2000" dirty="0"/>
          </a:p>
          <a:p>
            <a:r>
              <a:rPr lang="en-US" sz="2800"/>
              <a:t>Simulation </a:t>
            </a:r>
            <a:r>
              <a:rPr lang="en-US" sz="2800" dirty="0"/>
              <a:t>models</a:t>
            </a:r>
            <a:r>
              <a:rPr lang="en-US" sz="2800"/>
              <a:t> adversary behavior over 1 </a:t>
            </a:r>
            <a:r>
              <a:rPr lang="en-US" sz="2800" smtClean="0"/>
              <a:t>year</a:t>
            </a:r>
            <a:endParaRPr lang="en-US" sz="2000" dirty="0"/>
          </a:p>
          <a:p>
            <a:r>
              <a:rPr lang="en-US" sz="2800" dirty="0"/>
              <a:t>Ran 1,000 to 10,000 iterations</a:t>
            </a:r>
            <a:endParaRPr lang="en-US" sz="2000" dirty="0"/>
          </a:p>
          <a:p>
            <a:pPr lvl="1"/>
            <a:endParaRPr lang="en-US" sz="1600" dirty="0"/>
          </a:p>
          <a:p>
            <a:endParaRPr lang="en-US" sz="2800"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76</a:t>
            </a:fld>
            <a:endParaRPr lang="en-US" sz="1200">
              <a:solidFill>
                <a:srgbClr val="898989"/>
              </a:solidFill>
              <a:latin typeface="Calibri" charset="0"/>
            </a:endParaRPr>
          </a:p>
        </p:txBody>
      </p:sp>
    </p:spTree>
    <p:extLst>
      <p:ext uri="{BB962C8B-B14F-4D97-AF65-F5344CB8AC3E}">
        <p14:creationId xmlns:p14="http://schemas.microsoft.com/office/powerpoint/2010/main" val="71562713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lstStyle/>
          <a:p>
            <a:pPr>
              <a:buFont typeface="Arial" charset="0"/>
              <a:buNone/>
            </a:pPr>
            <a:r>
              <a:rPr lang="en-US" sz="2800" b="1" dirty="0" smtClean="0">
                <a:latin typeface="Calibri" charset="0"/>
                <a:ea typeface="MS PGothic" charset="0"/>
              </a:rPr>
              <a:t>Results from hand-built model</a:t>
            </a:r>
            <a:endParaRPr lang="en-US" sz="2400" dirty="0"/>
          </a:p>
          <a:p>
            <a:pPr lvl="1"/>
            <a:endParaRPr lang="en-US" sz="1800" dirty="0"/>
          </a:p>
          <a:p>
            <a:endParaRPr lang="en-US"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77</a:t>
            </a:fld>
            <a:endParaRPr lang="en-US" sz="1200">
              <a:solidFill>
                <a:srgbClr val="898989"/>
              </a:solidFill>
              <a:latin typeface="Calibri" charset="0"/>
            </a:endParaRPr>
          </a:p>
        </p:txBody>
      </p:sp>
      <p:pic>
        <p:nvPicPr>
          <p:cNvPr id="5" name="Picture 4"/>
          <p:cNvPicPr>
            <a:picLocks noChangeAspect="1"/>
          </p:cNvPicPr>
          <p:nvPr/>
        </p:nvPicPr>
        <p:blipFill>
          <a:blip r:embed="rId3">
            <a:lum/>
            <a:alphaModFix/>
          </a:blip>
          <a:srcRect/>
          <a:stretch>
            <a:fillRect/>
          </a:stretch>
        </p:blipFill>
        <p:spPr>
          <a:xfrm>
            <a:off x="912656" y="1651837"/>
            <a:ext cx="2139695" cy="5077728"/>
          </a:xfrm>
          <a:prstGeom prst="rect">
            <a:avLst/>
          </a:prstGeom>
          <a:noFill/>
          <a:ln>
            <a:noFill/>
          </a:ln>
        </p:spPr>
      </p:pic>
      <p:pic>
        <p:nvPicPr>
          <p:cNvPr id="6" name="Picture 5"/>
          <p:cNvPicPr>
            <a:picLocks noChangeAspect="1"/>
          </p:cNvPicPr>
          <p:nvPr/>
        </p:nvPicPr>
        <p:blipFill>
          <a:blip r:embed="rId4">
            <a:lum/>
            <a:alphaModFix/>
          </a:blip>
          <a:srcRect/>
          <a:stretch>
            <a:fillRect/>
          </a:stretch>
        </p:blipFill>
        <p:spPr>
          <a:xfrm>
            <a:off x="3496880" y="1651837"/>
            <a:ext cx="2139695" cy="5077728"/>
          </a:xfrm>
          <a:prstGeom prst="rect">
            <a:avLst/>
          </a:prstGeom>
          <a:noFill/>
          <a:ln>
            <a:noFill/>
          </a:ln>
        </p:spPr>
      </p:pic>
      <p:pic>
        <p:nvPicPr>
          <p:cNvPr id="7" name="Picture 6"/>
          <p:cNvPicPr>
            <a:picLocks noChangeAspect="1"/>
          </p:cNvPicPr>
          <p:nvPr/>
        </p:nvPicPr>
        <p:blipFill>
          <a:blip r:embed="rId5">
            <a:lum/>
            <a:alphaModFix/>
          </a:blip>
          <a:srcRect/>
          <a:stretch>
            <a:fillRect/>
          </a:stretch>
        </p:blipFill>
        <p:spPr>
          <a:xfrm>
            <a:off x="6080780" y="1651837"/>
            <a:ext cx="2139695" cy="5077728"/>
          </a:xfrm>
          <a:prstGeom prst="rect">
            <a:avLst/>
          </a:prstGeom>
          <a:noFill/>
          <a:ln>
            <a:noFill/>
          </a:ln>
        </p:spPr>
      </p:pic>
      <p:pic>
        <p:nvPicPr>
          <p:cNvPr id="8" name="Picture 7"/>
          <p:cNvPicPr>
            <a:picLocks noChangeAspect="1"/>
          </p:cNvPicPr>
          <p:nvPr/>
        </p:nvPicPr>
        <p:blipFill>
          <a:blip r:embed="rId6">
            <a:lum/>
            <a:alphaModFix/>
          </a:blip>
          <a:srcRect/>
          <a:stretch>
            <a:fillRect/>
          </a:stretch>
        </p:blipFill>
        <p:spPr>
          <a:xfrm>
            <a:off x="7080320" y="1013906"/>
            <a:ext cx="1860408" cy="905256"/>
          </a:xfrm>
          <a:prstGeom prst="rect">
            <a:avLst/>
          </a:prstGeom>
          <a:noFill/>
          <a:ln>
            <a:noFill/>
          </a:ln>
        </p:spPr>
      </p:pic>
    </p:spTree>
    <p:extLst>
      <p:ext uri="{BB962C8B-B14F-4D97-AF65-F5344CB8AC3E}">
        <p14:creationId xmlns:p14="http://schemas.microsoft.com/office/powerpoint/2010/main" val="59796705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88950"/>
            <a:ext cx="8229600" cy="503238"/>
          </a:xfrm>
        </p:spPr>
        <p:txBody>
          <a:bodyPr/>
          <a:lstStyle/>
          <a:p>
            <a:r>
              <a:rPr lang="en-US">
                <a:latin typeface="Calibri" charset="0"/>
                <a:ea typeface="MS PGothic" charset="0"/>
              </a:rPr>
              <a:t>River Zonal Dispatcher Case Study</a:t>
            </a:r>
          </a:p>
        </p:txBody>
      </p:sp>
      <p:sp>
        <p:nvSpPr>
          <p:cNvPr id="76802" name="Content Placeholder 2"/>
          <p:cNvSpPr>
            <a:spLocks noGrp="1"/>
          </p:cNvSpPr>
          <p:nvPr>
            <p:ph idx="1"/>
          </p:nvPr>
        </p:nvSpPr>
        <p:spPr>
          <a:xfrm>
            <a:off x="457200" y="1136650"/>
            <a:ext cx="8229600" cy="5219700"/>
          </a:xfrm>
        </p:spPr>
        <p:txBody>
          <a:bodyPr>
            <a:normAutofit lnSpcReduction="10000"/>
          </a:bodyPr>
          <a:lstStyle/>
          <a:p>
            <a:pPr>
              <a:buFont typeface="Arial" charset="0"/>
              <a:buNone/>
            </a:pPr>
            <a:r>
              <a:rPr lang="en-US" sz="2800" b="1" dirty="0" smtClean="0">
                <a:latin typeface="Calibri" charset="0"/>
                <a:ea typeface="MS PGothic" charset="0"/>
              </a:rPr>
              <a:t>Results from hand-built model</a:t>
            </a:r>
            <a:endParaRPr lang="en-US" sz="2400" dirty="0"/>
          </a:p>
          <a:p>
            <a:r>
              <a:rPr lang="en-US" sz="2800" dirty="0" smtClean="0"/>
              <a:t>Greatest </a:t>
            </a:r>
            <a:r>
              <a:rPr lang="en-US" sz="2800" dirty="0"/>
              <a:t>value seen in device </a:t>
            </a:r>
            <a:r>
              <a:rPr lang="en-US" sz="2800" dirty="0" smtClean="0"/>
              <a:t>attacks</a:t>
            </a:r>
          </a:p>
          <a:p>
            <a:r>
              <a:rPr lang="en-US" sz="2800" dirty="0" smtClean="0"/>
              <a:t>Neither </a:t>
            </a:r>
            <a:r>
              <a:rPr lang="en-US" sz="2800" dirty="0" err="1"/>
              <a:t>IDSes</a:t>
            </a:r>
            <a:r>
              <a:rPr lang="en-US" sz="2800" dirty="0"/>
              <a:t> nor isolation effective in minimizing device </a:t>
            </a:r>
            <a:r>
              <a:rPr lang="en-US" sz="2800" dirty="0" smtClean="0"/>
              <a:t>attacks</a:t>
            </a:r>
          </a:p>
          <a:p>
            <a:r>
              <a:rPr lang="en-US" sz="2800" dirty="0" err="1" smtClean="0"/>
              <a:t>IDSes</a:t>
            </a:r>
            <a:r>
              <a:rPr lang="en-US" sz="2800" dirty="0" smtClean="0"/>
              <a:t> </a:t>
            </a:r>
            <a:r>
              <a:rPr lang="en-US" sz="2800" dirty="0"/>
              <a:t>very effective in minimizing router attacks and backdoor software installation on LAN 2 with non-isolated </a:t>
            </a:r>
            <a:r>
              <a:rPr lang="en-US" sz="2800" dirty="0" smtClean="0"/>
              <a:t>HMIs</a:t>
            </a:r>
          </a:p>
          <a:p>
            <a:r>
              <a:rPr lang="en-US" sz="2800" dirty="0" smtClean="0"/>
              <a:t>Isolation </a:t>
            </a:r>
            <a:r>
              <a:rPr lang="en-US" sz="2800" dirty="0"/>
              <a:t>effective in minimizing router attacks and backdoor software installation </a:t>
            </a:r>
            <a:r>
              <a:rPr lang="en-US" sz="2800" dirty="0" smtClean="0"/>
              <a:t>overall</a:t>
            </a:r>
          </a:p>
          <a:p>
            <a:r>
              <a:rPr lang="en-US" sz="2800" dirty="0" smtClean="0"/>
              <a:t>LAN </a:t>
            </a:r>
            <a:r>
              <a:rPr lang="en-US" sz="2800" dirty="0"/>
              <a:t>2 preferred for router attacks and backdoor software installation, despite higher payoffs for attacks on LAN 1</a:t>
            </a:r>
          </a:p>
          <a:p>
            <a:pPr>
              <a:buFont typeface="Arial" charset="0"/>
              <a:buNone/>
            </a:pPr>
            <a:endParaRPr lang="en-US" sz="2400" dirty="0"/>
          </a:p>
          <a:p>
            <a:endParaRPr lang="en-US"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6F4677-1648-CA4E-BAA7-5D146754EECD}" type="slidenum">
              <a:rPr lang="en-US" sz="1200">
                <a:solidFill>
                  <a:srgbClr val="898989"/>
                </a:solidFill>
                <a:latin typeface="Calibri" charset="0"/>
              </a:rPr>
              <a:pPr/>
              <a:t>78</a:t>
            </a:fld>
            <a:endParaRPr lang="en-US" sz="1200">
              <a:solidFill>
                <a:srgbClr val="898989"/>
              </a:solidFill>
              <a:latin typeface="Calibri" charset="0"/>
            </a:endParaRPr>
          </a:p>
        </p:txBody>
      </p:sp>
    </p:spTree>
    <p:extLst>
      <p:ext uri="{BB962C8B-B14F-4D97-AF65-F5344CB8AC3E}">
        <p14:creationId xmlns:p14="http://schemas.microsoft.com/office/powerpoint/2010/main" val="16203681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36650"/>
            <a:ext cx="8229600" cy="5219700"/>
          </a:xfrm>
        </p:spPr>
        <p:txBody>
          <a:bodyPr/>
          <a:lstStyle/>
          <a:p>
            <a:pPr>
              <a:buFont typeface="Arial" charset="0"/>
              <a:buNone/>
            </a:pPr>
            <a:r>
              <a:rPr lang="en-US" b="1" dirty="0">
                <a:latin typeface="Calibri" charset="0"/>
                <a:ea typeface="MS PGothic" charset="0"/>
              </a:rPr>
              <a:t>Define purpose of analysis</a:t>
            </a:r>
          </a:p>
          <a:p>
            <a:r>
              <a:rPr lang="en-US" dirty="0" smtClean="0">
                <a:latin typeface="Calibri" charset="0"/>
                <a:ea typeface="MS PGothic" charset="0"/>
              </a:rPr>
              <a:t>Determine the cost-effectiveness of different intrusion detection systems (</a:t>
            </a:r>
            <a:r>
              <a:rPr lang="en-US" dirty="0" err="1" smtClean="0">
                <a:latin typeface="Calibri" charset="0"/>
                <a:ea typeface="MS PGothic" charset="0"/>
              </a:rPr>
              <a:t>IDSes</a:t>
            </a:r>
            <a:r>
              <a:rPr lang="en-US" dirty="0" smtClean="0">
                <a:latin typeface="Calibri" charset="0"/>
                <a:ea typeface="MS PGothic" charset="0"/>
              </a:rPr>
              <a:t>) in an Advanced Metering Infrastructure (AMI) network.</a:t>
            </a:r>
          </a:p>
          <a:p>
            <a:r>
              <a:rPr lang="en-US" dirty="0" smtClean="0">
                <a:latin typeface="Calibri" charset="0"/>
                <a:ea typeface="MS PGothic" charset="0"/>
              </a:rPr>
              <a:t>In particular, compare</a:t>
            </a:r>
          </a:p>
          <a:p>
            <a:pPr lvl="1"/>
            <a:r>
              <a:rPr lang="en-US" dirty="0" smtClean="0">
                <a:latin typeface="Calibri" charset="0"/>
                <a:ea typeface="MS PGothic" charset="0"/>
              </a:rPr>
              <a:t>Centralized IDS,</a:t>
            </a:r>
          </a:p>
          <a:p>
            <a:pPr lvl="1"/>
            <a:r>
              <a:rPr lang="en-US" dirty="0" smtClean="0">
                <a:latin typeface="Calibri" charset="0"/>
                <a:ea typeface="MS PGothic" charset="0"/>
              </a:rPr>
              <a:t>Distributed IDS, and</a:t>
            </a:r>
          </a:p>
          <a:p>
            <a:pPr lvl="1"/>
            <a:r>
              <a:rPr lang="en-US" dirty="0" smtClean="0">
                <a:latin typeface="Calibri" charset="0"/>
                <a:ea typeface="MS PGothic" charset="0"/>
              </a:rPr>
              <a:t>Embedded IDS.</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79</a:t>
            </a:fld>
            <a:endParaRPr lang="en-US" sz="1200">
              <a:solidFill>
                <a:srgbClr val="898989"/>
              </a:solidFill>
              <a:latin typeface="Calibri" charset="0"/>
            </a:endParaRPr>
          </a:p>
        </p:txBody>
      </p:sp>
    </p:spTree>
    <p:extLst>
      <p:ext uri="{BB962C8B-B14F-4D97-AF65-F5344CB8AC3E}">
        <p14:creationId xmlns:p14="http://schemas.microsoft.com/office/powerpoint/2010/main" val="3947815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Agenda</a:t>
            </a:r>
          </a:p>
        </p:txBody>
      </p:sp>
      <p:sp>
        <p:nvSpPr>
          <p:cNvPr id="33794" name="Content Placeholder 2"/>
          <p:cNvSpPr>
            <a:spLocks noGrp="1"/>
          </p:cNvSpPr>
          <p:nvPr>
            <p:ph idx="1"/>
          </p:nvPr>
        </p:nvSpPr>
        <p:spPr>
          <a:xfrm>
            <a:off x="457200" y="1136650"/>
            <a:ext cx="8229600" cy="5219700"/>
          </a:xfrm>
        </p:spPr>
        <p:txBody>
          <a:bodyPr/>
          <a:lstStyle/>
          <a:p>
            <a:pPr eaLnBrk="1" hangingPunct="1"/>
            <a:r>
              <a:rPr lang="en-US" dirty="0">
                <a:latin typeface="Calibri" charset="0"/>
                <a:ea typeface="MS PGothic" charset="0"/>
              </a:rPr>
              <a:t>Registration and Continental Breakfast</a:t>
            </a:r>
          </a:p>
          <a:p>
            <a:pPr eaLnBrk="1" hangingPunct="1"/>
            <a:r>
              <a:rPr lang="en-US" dirty="0">
                <a:latin typeface="Calibri" charset="0"/>
                <a:ea typeface="MS PGothic" charset="0"/>
              </a:rPr>
              <a:t>Welcome</a:t>
            </a:r>
          </a:p>
          <a:p>
            <a:pPr eaLnBrk="1" hangingPunct="1"/>
            <a:r>
              <a:rPr lang="en-US" dirty="0">
                <a:latin typeface="Calibri" charset="0"/>
                <a:ea typeface="MS PGothic" charset="0"/>
              </a:rPr>
              <a:t>Goals</a:t>
            </a:r>
          </a:p>
          <a:p>
            <a:pPr lvl="1" eaLnBrk="1" hangingPunct="1"/>
            <a:r>
              <a:rPr lang="en-US" dirty="0">
                <a:latin typeface="Calibri" charset="0"/>
                <a:ea typeface="MS PGothic" charset="0"/>
              </a:rPr>
              <a:t>Tool</a:t>
            </a:r>
          </a:p>
          <a:p>
            <a:pPr lvl="1" eaLnBrk="1" hangingPunct="1"/>
            <a:r>
              <a:rPr lang="en-US" dirty="0">
                <a:latin typeface="Calibri" charset="0"/>
                <a:ea typeface="MS PGothic" charset="0"/>
              </a:rPr>
              <a:t>Workshop</a:t>
            </a:r>
          </a:p>
          <a:p>
            <a:pPr eaLnBrk="1" hangingPunct="1"/>
            <a:r>
              <a:rPr lang="en-US" dirty="0">
                <a:latin typeface="Calibri" charset="0"/>
                <a:ea typeface="MS PGothic" charset="0"/>
              </a:rPr>
              <a:t>Steps to Use ADVISE Meta</a:t>
            </a:r>
          </a:p>
          <a:p>
            <a:pPr eaLnBrk="1" hangingPunct="1"/>
            <a:r>
              <a:rPr lang="en-US" dirty="0">
                <a:latin typeface="Calibri" charset="0"/>
                <a:ea typeface="MS PGothic" charset="0"/>
              </a:rPr>
              <a:t>Hands on Sessions</a:t>
            </a:r>
          </a:p>
          <a:p>
            <a:pPr eaLnBrk="1" hangingPunct="1"/>
            <a:r>
              <a:rPr lang="en-US" dirty="0">
                <a:latin typeface="Calibri" charset="0"/>
                <a:ea typeface="MS PGothic" charset="0"/>
              </a:rPr>
              <a:t>Case Studies and Custom Ontologies</a:t>
            </a:r>
          </a:p>
          <a:p>
            <a:pPr eaLnBrk="1" hangingPunct="1"/>
            <a:r>
              <a:rPr lang="en-US" dirty="0">
                <a:latin typeface="Calibri" charset="0"/>
                <a:ea typeface="MS PGothic" charset="0"/>
              </a:rPr>
              <a:t>Wrap Up</a:t>
            </a:r>
          </a:p>
          <a:p>
            <a:pPr eaLnBrk="1" hangingPunct="1"/>
            <a:endParaRPr lang="en-US" dirty="0">
              <a:latin typeface="Calibri" charset="0"/>
              <a:ea typeface="MS PGothic" charset="0"/>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F2A20AC-C621-AA46-A9AE-C09E829E81EB}" type="slidenum">
              <a:rPr lang="en-US" sz="1200">
                <a:solidFill>
                  <a:srgbClr val="898989"/>
                </a:solidFill>
                <a:latin typeface="Calibri" charset="0"/>
              </a:rPr>
              <a:pPr/>
              <a:t>8</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a:latin typeface="Calibri" charset="0"/>
                <a:ea typeface="MS PGothic" charset="0"/>
              </a:rPr>
              <a:t>Define </a:t>
            </a:r>
            <a:r>
              <a:rPr lang="en-US" b="1" dirty="0" smtClean="0">
                <a:latin typeface="Calibri" charset="0"/>
                <a:ea typeface="MS PGothic" charset="0"/>
              </a:rPr>
              <a:t>system components, relationship and attributes</a:t>
            </a:r>
            <a:endParaRPr lang="en-US" b="1"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80</a:t>
            </a:fld>
            <a:endParaRPr lang="en-US" sz="1200">
              <a:solidFill>
                <a:srgbClr val="898989"/>
              </a:solidFill>
              <a:latin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6" y="2517157"/>
            <a:ext cx="8504264" cy="3660063"/>
          </a:xfrm>
          <a:prstGeom prst="rect">
            <a:avLst/>
          </a:prstGeom>
        </p:spPr>
      </p:pic>
    </p:spTree>
    <p:extLst>
      <p:ext uri="{BB962C8B-B14F-4D97-AF65-F5344CB8AC3E}">
        <p14:creationId xmlns:p14="http://schemas.microsoft.com/office/powerpoint/2010/main" val="397216570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a:latin typeface="Calibri" charset="0"/>
                <a:ea typeface="MS PGothic" charset="0"/>
              </a:rPr>
              <a:t>Define </a:t>
            </a:r>
            <a:r>
              <a:rPr lang="en-US" b="1" dirty="0" smtClean="0">
                <a:latin typeface="Calibri" charset="0"/>
                <a:ea typeface="MS PGothic" charset="0"/>
              </a:rPr>
              <a:t>system components, relationship and attributes</a:t>
            </a:r>
            <a:endParaRPr lang="en-US" b="1"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81</a:t>
            </a:fld>
            <a:endParaRPr lang="en-US" sz="1200">
              <a:solidFill>
                <a:srgbClr val="898989"/>
              </a:solidFill>
              <a:latin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6" y="2517157"/>
            <a:ext cx="8504264" cy="3660063"/>
          </a:xfrm>
          <a:prstGeom prst="rect">
            <a:avLst/>
          </a:prstGeom>
        </p:spPr>
      </p:pic>
      <p:sp>
        <p:nvSpPr>
          <p:cNvPr id="8" name="5-Point Star 7"/>
          <p:cNvSpPr/>
          <p:nvPr/>
        </p:nvSpPr>
        <p:spPr>
          <a:xfrm>
            <a:off x="7551762" y="3289479"/>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37984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a:latin typeface="Calibri" charset="0"/>
                <a:ea typeface="MS PGothic" charset="0"/>
              </a:rPr>
              <a:t>Define </a:t>
            </a:r>
            <a:r>
              <a:rPr lang="en-US" b="1" dirty="0" smtClean="0">
                <a:latin typeface="Calibri" charset="0"/>
                <a:ea typeface="MS PGothic" charset="0"/>
              </a:rPr>
              <a:t>system components, relationship and attributes</a:t>
            </a:r>
            <a:endParaRPr lang="en-US" b="1"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82</a:t>
            </a:fld>
            <a:endParaRPr lang="en-US" sz="1200">
              <a:solidFill>
                <a:srgbClr val="898989"/>
              </a:solidFill>
              <a:latin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6" y="2517157"/>
            <a:ext cx="8504264" cy="3660063"/>
          </a:xfrm>
          <a:prstGeom prst="rect">
            <a:avLst/>
          </a:prstGeom>
        </p:spPr>
      </p:pic>
      <p:sp>
        <p:nvSpPr>
          <p:cNvPr id="8" name="5-Point Star 7"/>
          <p:cNvSpPr/>
          <p:nvPr/>
        </p:nvSpPr>
        <p:spPr>
          <a:xfrm>
            <a:off x="7551762" y="3289479"/>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3199263" y="3441879"/>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2347699" y="3781537"/>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3159175" y="4129727"/>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91037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a:latin typeface="Calibri" charset="0"/>
                <a:ea typeface="MS PGothic" charset="0"/>
              </a:rPr>
              <a:t>Define </a:t>
            </a:r>
            <a:r>
              <a:rPr lang="en-US" b="1" dirty="0" smtClean="0">
                <a:latin typeface="Calibri" charset="0"/>
                <a:ea typeface="MS PGothic" charset="0"/>
              </a:rPr>
              <a:t>system components, relationship and attributes</a:t>
            </a:r>
            <a:endParaRPr lang="en-US" b="1"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83</a:t>
            </a:fld>
            <a:endParaRPr lang="en-US" sz="1200">
              <a:solidFill>
                <a:srgbClr val="898989"/>
              </a:solidFill>
              <a:latin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6" y="2517157"/>
            <a:ext cx="8504264" cy="3660063"/>
          </a:xfrm>
          <a:prstGeom prst="rect">
            <a:avLst/>
          </a:prstGeom>
        </p:spPr>
      </p:pic>
      <p:sp>
        <p:nvSpPr>
          <p:cNvPr id="7" name="5-Point Star 6"/>
          <p:cNvSpPr/>
          <p:nvPr/>
        </p:nvSpPr>
        <p:spPr>
          <a:xfrm>
            <a:off x="2892198" y="4562532"/>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7551762" y="3289479"/>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2147250" y="4266461"/>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2035792" y="3101484"/>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2886521" y="2629079"/>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1402302" y="3772983"/>
            <a:ext cx="536812" cy="4920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21467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1F2A37-C310-2742-BF6D-FB9EB2B485A1}" type="slidenum">
              <a:rPr lang="en-US" smtClean="0"/>
              <a:pPr>
                <a:defRPr/>
              </a:pPr>
              <a:t>84</a:t>
            </a:fld>
            <a:endParaRPr lang="en-US"/>
          </a:p>
        </p:txBody>
      </p:sp>
      <p:pic>
        <p:nvPicPr>
          <p:cNvPr id="6" name="Picture 5"/>
          <p:cNvPicPr>
            <a:picLocks noChangeAspect="1"/>
          </p:cNvPicPr>
          <p:nvPr/>
        </p:nvPicPr>
        <p:blipFill>
          <a:blip r:embed="rId2"/>
          <a:stretch>
            <a:fillRect/>
          </a:stretch>
        </p:blipFill>
        <p:spPr>
          <a:xfrm>
            <a:off x="457200" y="1135945"/>
            <a:ext cx="8163653" cy="5066007"/>
          </a:xfrm>
          <a:prstGeom prst="rect">
            <a:avLst/>
          </a:prstGeom>
        </p:spPr>
      </p:pic>
      <p:pic>
        <p:nvPicPr>
          <p:cNvPr id="7" name="Picture 6"/>
          <p:cNvPicPr>
            <a:picLocks noChangeAspect="1"/>
          </p:cNvPicPr>
          <p:nvPr/>
        </p:nvPicPr>
        <p:blipFill>
          <a:blip r:embed="rId3"/>
          <a:stretch>
            <a:fillRect/>
          </a:stretch>
        </p:blipFill>
        <p:spPr>
          <a:xfrm>
            <a:off x="457200" y="1082040"/>
            <a:ext cx="8471058" cy="5328215"/>
          </a:xfrm>
          <a:prstGeom prst="rect">
            <a:avLst/>
          </a:prstGeom>
        </p:spPr>
      </p:pic>
      <p:sp>
        <p:nvSpPr>
          <p:cNvPr id="11"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Tree>
    <p:extLst>
      <p:ext uri="{BB962C8B-B14F-4D97-AF65-F5344CB8AC3E}">
        <p14:creationId xmlns:p14="http://schemas.microsoft.com/office/powerpoint/2010/main" val="60648940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smtClean="0">
                <a:latin typeface="Calibri" charset="0"/>
                <a:ea typeface="MS PGothic" charset="0"/>
              </a:rPr>
              <a:t>Model Attacker Goals</a:t>
            </a: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85</a:t>
            </a:fld>
            <a:endParaRPr lang="en-US" sz="1200">
              <a:solidFill>
                <a:srgbClr val="898989"/>
              </a:solidFill>
              <a:latin typeface="Calibri" charset="0"/>
            </a:endParaRPr>
          </a:p>
        </p:txBody>
      </p:sp>
      <p:pic>
        <p:nvPicPr>
          <p:cNvPr id="3" name="Picture 2"/>
          <p:cNvPicPr>
            <a:picLocks noChangeAspect="1"/>
          </p:cNvPicPr>
          <p:nvPr/>
        </p:nvPicPr>
        <p:blipFill>
          <a:blip r:embed="rId2"/>
          <a:stretch>
            <a:fillRect/>
          </a:stretch>
        </p:blipFill>
        <p:spPr>
          <a:xfrm>
            <a:off x="1232535" y="1780978"/>
            <a:ext cx="6067425" cy="4857750"/>
          </a:xfrm>
          <a:prstGeom prst="rect">
            <a:avLst/>
          </a:prstGeom>
        </p:spPr>
      </p:pic>
    </p:spTree>
    <p:extLst>
      <p:ext uri="{BB962C8B-B14F-4D97-AF65-F5344CB8AC3E}">
        <p14:creationId xmlns:p14="http://schemas.microsoft.com/office/powerpoint/2010/main" val="207606486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latin typeface="Calibri" charset="0"/>
                <a:ea typeface="MS PGothic" charset="0"/>
              </a:rPr>
              <a:t>Model </a:t>
            </a:r>
            <a:r>
              <a:rPr lang="en-US" b="1" dirty="0" smtClean="0">
                <a:latin typeface="Calibri" charset="0"/>
                <a:ea typeface="MS PGothic" charset="0"/>
              </a:rPr>
              <a:t>Adversaries</a:t>
            </a:r>
            <a:endParaRPr lang="en-US" b="1" dirty="0">
              <a:latin typeface="Calibri" charset="0"/>
              <a:ea typeface="MS PGothic"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91F2A37-C310-2742-BF6D-FB9EB2B485A1}" type="slidenum">
              <a:rPr lang="en-US" smtClean="0"/>
              <a:pPr>
                <a:defRPr/>
              </a:pPr>
              <a:t>86</a:t>
            </a:fld>
            <a:endParaRPr lang="en-US"/>
          </a:p>
        </p:txBody>
      </p:sp>
      <p:pic>
        <p:nvPicPr>
          <p:cNvPr id="5" name="Picture 4"/>
          <p:cNvPicPr>
            <a:picLocks noChangeAspect="1"/>
          </p:cNvPicPr>
          <p:nvPr/>
        </p:nvPicPr>
        <p:blipFill>
          <a:blip r:embed="rId2"/>
          <a:stretch>
            <a:fillRect/>
          </a:stretch>
        </p:blipFill>
        <p:spPr>
          <a:xfrm>
            <a:off x="853440" y="1731779"/>
            <a:ext cx="7519026" cy="4768327"/>
          </a:xfrm>
          <a:prstGeom prst="rect">
            <a:avLst/>
          </a:prstGeom>
        </p:spPr>
      </p:pic>
      <p:sp>
        <p:nvSpPr>
          <p:cNvPr id="7"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Tree>
    <p:extLst>
      <p:ext uri="{BB962C8B-B14F-4D97-AF65-F5344CB8AC3E}">
        <p14:creationId xmlns:p14="http://schemas.microsoft.com/office/powerpoint/2010/main" val="50699627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smtClean="0">
                <a:latin typeface="Calibri" charset="0"/>
                <a:ea typeface="MS PGothic" charset="0"/>
              </a:rPr>
              <a:t>Select Metrics</a:t>
            </a:r>
            <a:endParaRPr lang="en-US" b="1" dirty="0">
              <a:latin typeface="Calibri" charset="0"/>
              <a:ea typeface="MS PGothic" charset="0"/>
            </a:endParaRPr>
          </a:p>
          <a:p>
            <a:r>
              <a:rPr lang="en-US" dirty="0" smtClean="0"/>
              <a:t>Damage to System</a:t>
            </a:r>
          </a:p>
          <a:p>
            <a:r>
              <a:rPr lang="en-US" dirty="0" smtClean="0"/>
              <a:t>Probability of Detecting Adversary</a:t>
            </a:r>
          </a:p>
          <a:p>
            <a:r>
              <a:rPr lang="en-US" dirty="0" smtClean="0"/>
              <a:t>Attack Path</a:t>
            </a:r>
            <a:endParaRPr lang="en-US" dirty="0"/>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87</a:t>
            </a:fld>
            <a:endParaRPr lang="en-US" sz="1200">
              <a:solidFill>
                <a:srgbClr val="898989"/>
              </a:solidFill>
              <a:latin typeface="Calibri" charset="0"/>
            </a:endParaRPr>
          </a:p>
        </p:txBody>
      </p:sp>
    </p:spTree>
    <p:extLst>
      <p:ext uri="{BB962C8B-B14F-4D97-AF65-F5344CB8AC3E}">
        <p14:creationId xmlns:p14="http://schemas.microsoft.com/office/powerpoint/2010/main" val="183896225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smtClean="0">
                <a:latin typeface="Calibri" charset="0"/>
                <a:ea typeface="MS PGothic" charset="0"/>
              </a:rPr>
              <a:t>Create Configurations</a:t>
            </a:r>
            <a:endParaRPr lang="en-US" b="1" dirty="0">
              <a:latin typeface="Calibri" charset="0"/>
              <a:ea typeface="MS PGothic" charset="0"/>
            </a:endParaRPr>
          </a:p>
          <a:p>
            <a:r>
              <a:rPr lang="en-US" dirty="0" smtClean="0">
                <a:latin typeface="Calibri" charset="0"/>
                <a:ea typeface="MS PGothic" charset="0"/>
              </a:rPr>
              <a:t>Create one configuration for every pair of adversary/IDS, for a total of 3 adversaries X 4 IDS options = 12 configurations. </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88</a:t>
            </a:fld>
            <a:endParaRPr lang="en-US" sz="1200">
              <a:solidFill>
                <a:srgbClr val="898989"/>
              </a:solidFill>
              <a:latin typeface="Calibri" charset="0"/>
            </a:endParaRPr>
          </a:p>
        </p:txBody>
      </p:sp>
    </p:spTree>
    <p:extLst>
      <p:ext uri="{BB962C8B-B14F-4D97-AF65-F5344CB8AC3E}">
        <p14:creationId xmlns:p14="http://schemas.microsoft.com/office/powerpoint/2010/main" val="33305155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88950"/>
            <a:ext cx="8229600" cy="503238"/>
          </a:xfrm>
        </p:spPr>
        <p:txBody>
          <a:bodyPr/>
          <a:lstStyle/>
          <a:p>
            <a:r>
              <a:rPr lang="en-US" sz="3200" dirty="0">
                <a:latin typeface="Calibri" charset="0"/>
                <a:ea typeface="MS PGothic" charset="0"/>
              </a:rPr>
              <a:t>Advanced Metering Infrastructure Case Study</a:t>
            </a:r>
          </a:p>
        </p:txBody>
      </p:sp>
      <p:sp>
        <p:nvSpPr>
          <p:cNvPr id="77826" name="Content Placeholder 2"/>
          <p:cNvSpPr>
            <a:spLocks noGrp="1"/>
          </p:cNvSpPr>
          <p:nvPr>
            <p:ph idx="1"/>
          </p:nvPr>
        </p:nvSpPr>
        <p:spPr>
          <a:xfrm>
            <a:off x="457200" y="1171318"/>
            <a:ext cx="8229600" cy="5219700"/>
          </a:xfrm>
        </p:spPr>
        <p:txBody>
          <a:bodyPr/>
          <a:lstStyle/>
          <a:p>
            <a:pPr>
              <a:buFont typeface="Arial" charset="0"/>
              <a:buNone/>
            </a:pPr>
            <a:r>
              <a:rPr lang="en-US" b="1" dirty="0" smtClean="0">
                <a:latin typeface="Calibri" charset="0"/>
                <a:ea typeface="MS PGothic" charset="0"/>
              </a:rPr>
              <a:t>Results</a:t>
            </a:r>
            <a:endParaRPr lang="en-US" dirty="0" smtClean="0"/>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384CF6-E9D5-5A40-95B8-10877D0DDEEC}" type="slidenum">
              <a:rPr lang="en-US" sz="1200">
                <a:solidFill>
                  <a:srgbClr val="898989"/>
                </a:solidFill>
                <a:latin typeface="Calibri" charset="0"/>
              </a:rPr>
              <a:pPr/>
              <a:t>89</a:t>
            </a:fld>
            <a:endParaRPr lang="en-US" sz="1200">
              <a:solidFill>
                <a:srgbClr val="898989"/>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92036565"/>
              </p:ext>
            </p:extLst>
          </p:nvPr>
        </p:nvGraphicFramePr>
        <p:xfrm>
          <a:off x="952500" y="2023934"/>
          <a:ext cx="7002780" cy="4601433"/>
        </p:xfrm>
        <a:graphic>
          <a:graphicData uri="http://schemas.openxmlformats.org/drawingml/2006/table">
            <a:tbl>
              <a:tblPr firstRow="1" bandRow="1">
                <a:tableStyleId>{F5AB1C69-6EDB-4FF4-983F-18BD219EF322}</a:tableStyleId>
              </a:tblPr>
              <a:tblGrid>
                <a:gridCol w="1750695"/>
                <a:gridCol w="1750695"/>
                <a:gridCol w="1750695"/>
                <a:gridCol w="1750695"/>
              </a:tblGrid>
              <a:tr h="765155">
                <a:tc>
                  <a:txBody>
                    <a:bodyPr/>
                    <a:lstStyle/>
                    <a:p>
                      <a:r>
                        <a:rPr lang="en-US" b="1" dirty="0" smtClean="0"/>
                        <a:t>IDS</a:t>
                      </a:r>
                      <a:endParaRPr lang="en-US" b="1" dirty="0"/>
                    </a:p>
                  </a:txBody>
                  <a:tcPr/>
                </a:tc>
                <a:tc>
                  <a:txBody>
                    <a:bodyPr/>
                    <a:lstStyle/>
                    <a:p>
                      <a:r>
                        <a:rPr lang="en-US" b="1" dirty="0" smtClean="0"/>
                        <a:t>Adversary</a:t>
                      </a:r>
                      <a:endParaRPr lang="en-US" b="1" dirty="0"/>
                    </a:p>
                  </a:txBody>
                  <a:tcPr/>
                </a:tc>
                <a:tc>
                  <a:txBody>
                    <a:bodyPr/>
                    <a:lstStyle/>
                    <a:p>
                      <a:r>
                        <a:rPr lang="en-US" b="1" dirty="0" smtClean="0"/>
                        <a:t>Attack</a:t>
                      </a:r>
                      <a:endParaRPr lang="en-US" b="1" dirty="0"/>
                    </a:p>
                  </a:txBody>
                  <a:tcPr/>
                </a:tc>
                <a:tc>
                  <a:txBody>
                    <a:bodyPr/>
                    <a:lstStyle/>
                    <a:p>
                      <a:r>
                        <a:rPr lang="en-US" b="1" dirty="0" smtClean="0"/>
                        <a:t>Monetary</a:t>
                      </a:r>
                      <a:r>
                        <a:rPr lang="en-US" b="1" baseline="0" dirty="0" smtClean="0"/>
                        <a:t> Damage</a:t>
                      </a:r>
                      <a:endParaRPr lang="en-US" b="1" dirty="0"/>
                    </a:p>
                  </a:txBody>
                  <a:tcPr/>
                </a:tc>
              </a:tr>
              <a:tr h="1093079">
                <a:tc>
                  <a:txBody>
                    <a:bodyPr/>
                    <a:lstStyle/>
                    <a:p>
                      <a:endParaRPr lang="en-US" b="1" dirty="0" smtClean="0"/>
                    </a:p>
                    <a:p>
                      <a:r>
                        <a:rPr lang="en-US" b="1" dirty="0" smtClean="0"/>
                        <a:t>None</a:t>
                      </a:r>
                      <a:endParaRPr lang="en-US" b="1" dirty="0"/>
                    </a:p>
                  </a:txBody>
                  <a:tcPr/>
                </a:tc>
                <a:tc>
                  <a:txBody>
                    <a:bodyPr/>
                    <a:lstStyle/>
                    <a:p>
                      <a:r>
                        <a:rPr lang="en-US" b="1" dirty="0" smtClean="0"/>
                        <a:t>Insider</a:t>
                      </a:r>
                    </a:p>
                    <a:p>
                      <a:r>
                        <a:rPr lang="en-US" b="1" dirty="0" smtClean="0"/>
                        <a:t>Terrorist</a:t>
                      </a:r>
                    </a:p>
                    <a:p>
                      <a:r>
                        <a:rPr lang="en-US" b="1" dirty="0" smtClean="0"/>
                        <a:t>Nation-State</a:t>
                      </a:r>
                      <a:endParaRPr lang="en-US" b="1" dirty="0"/>
                    </a:p>
                  </a:txBody>
                  <a:tcPr/>
                </a:tc>
                <a:tc>
                  <a:txBody>
                    <a:bodyPr/>
                    <a:lstStyle/>
                    <a:p>
                      <a:r>
                        <a:rPr lang="en-US" b="1" dirty="0" smtClean="0"/>
                        <a:t>Routing</a:t>
                      </a:r>
                    </a:p>
                    <a:p>
                      <a:r>
                        <a:rPr lang="en-US" b="1" dirty="0" smtClean="0"/>
                        <a:t>Physical</a:t>
                      </a:r>
                    </a:p>
                    <a:p>
                      <a:r>
                        <a:rPr lang="en-US" b="1" dirty="0" smtClean="0"/>
                        <a:t>Routing</a:t>
                      </a:r>
                      <a:endParaRPr lang="en-US" b="1" dirty="0"/>
                    </a:p>
                  </a:txBody>
                  <a:tcPr/>
                </a:tc>
                <a:tc>
                  <a:txBody>
                    <a:bodyPr/>
                    <a:lstStyle/>
                    <a:p>
                      <a:r>
                        <a:rPr lang="en-US" b="1" dirty="0" smtClean="0"/>
                        <a:t>$1.07M</a:t>
                      </a:r>
                    </a:p>
                    <a:p>
                      <a:r>
                        <a:rPr lang="en-US" b="1" dirty="0" smtClean="0"/>
                        <a:t>$4.98M</a:t>
                      </a:r>
                    </a:p>
                    <a:p>
                      <a:r>
                        <a:rPr lang="en-US" b="1" dirty="0" smtClean="0"/>
                        <a:t>$876K</a:t>
                      </a:r>
                      <a:endParaRPr lang="en-US" b="1" dirty="0"/>
                    </a:p>
                  </a:txBody>
                  <a:tcPr/>
                </a:tc>
              </a:tr>
              <a:tr h="443304">
                <a:tc>
                  <a:txBody>
                    <a:bodyPr/>
                    <a:lstStyle/>
                    <a:p>
                      <a:endParaRPr lang="en-US" b="1" dirty="0" smtClean="0"/>
                    </a:p>
                    <a:p>
                      <a:r>
                        <a:rPr lang="en-US" b="1" dirty="0" smtClean="0"/>
                        <a:t>Centralized</a:t>
                      </a:r>
                      <a:endParaRPr lang="en-US" b="1" dirty="0"/>
                    </a:p>
                  </a:txBody>
                  <a:tcPr/>
                </a:tc>
                <a:tc>
                  <a:txBody>
                    <a:bodyPr/>
                    <a:lstStyle/>
                    <a:p>
                      <a:r>
                        <a:rPr lang="en-US" b="1" dirty="0" smtClean="0"/>
                        <a:t>Insider</a:t>
                      </a:r>
                    </a:p>
                    <a:p>
                      <a:r>
                        <a:rPr lang="en-US" b="1" dirty="0" smtClean="0"/>
                        <a:t>Terrorist</a:t>
                      </a:r>
                    </a:p>
                    <a:p>
                      <a:r>
                        <a:rPr lang="en-US" b="1" dirty="0" smtClean="0"/>
                        <a:t>Nation-State</a:t>
                      </a:r>
                    </a:p>
                  </a:txBody>
                  <a:tcPr/>
                </a:tc>
                <a:tc>
                  <a:txBody>
                    <a:bodyPr/>
                    <a:lstStyle/>
                    <a:p>
                      <a:r>
                        <a:rPr lang="en-US" b="1" dirty="0" smtClean="0"/>
                        <a:t>Routing</a:t>
                      </a:r>
                    </a:p>
                    <a:p>
                      <a:r>
                        <a:rPr lang="en-US" b="1" dirty="0" smtClean="0"/>
                        <a:t>Physical</a:t>
                      </a:r>
                    </a:p>
                    <a:p>
                      <a:r>
                        <a:rPr lang="en-US" b="1" dirty="0" smtClean="0"/>
                        <a:t>Routing</a:t>
                      </a:r>
                      <a:endParaRPr lang="en-US" b="1" dirty="0"/>
                    </a:p>
                  </a:txBody>
                  <a:tcPr/>
                </a:tc>
                <a:tc>
                  <a:txBody>
                    <a:bodyPr/>
                    <a:lstStyle/>
                    <a:p>
                      <a:r>
                        <a:rPr lang="en-US" b="1" dirty="0" smtClean="0"/>
                        <a:t>$435K</a:t>
                      </a:r>
                    </a:p>
                    <a:p>
                      <a:r>
                        <a:rPr lang="en-US" b="1" dirty="0" smtClean="0"/>
                        <a:t>$4.98M</a:t>
                      </a:r>
                    </a:p>
                    <a:p>
                      <a:r>
                        <a:rPr lang="en-US" b="1" dirty="0" smtClean="0"/>
                        <a:t>$357K</a:t>
                      </a:r>
                      <a:endParaRPr lang="en-US" b="1" dirty="0"/>
                    </a:p>
                  </a:txBody>
                  <a:tcPr/>
                </a:tc>
              </a:tr>
              <a:tr h="443304">
                <a:tc>
                  <a:txBody>
                    <a:bodyPr/>
                    <a:lstStyle/>
                    <a:p>
                      <a:endParaRPr lang="en-US" b="1" dirty="0" smtClean="0"/>
                    </a:p>
                    <a:p>
                      <a:r>
                        <a:rPr lang="en-US" b="1" dirty="0" smtClean="0"/>
                        <a:t>Dedicated</a:t>
                      </a:r>
                      <a:endParaRPr lang="en-US" b="1" dirty="0"/>
                    </a:p>
                  </a:txBody>
                  <a:tcPr/>
                </a:tc>
                <a:tc>
                  <a:txBody>
                    <a:bodyPr/>
                    <a:lstStyle/>
                    <a:p>
                      <a:r>
                        <a:rPr lang="en-US" b="1" dirty="0" smtClean="0"/>
                        <a:t>Insider</a:t>
                      </a:r>
                    </a:p>
                    <a:p>
                      <a:r>
                        <a:rPr lang="en-US" b="1" dirty="0" smtClean="0"/>
                        <a:t>Terrorist</a:t>
                      </a:r>
                    </a:p>
                    <a:p>
                      <a:r>
                        <a:rPr lang="en-US" b="1" dirty="0" smtClean="0"/>
                        <a:t>Nation-State</a:t>
                      </a:r>
                    </a:p>
                  </a:txBody>
                  <a:tcPr/>
                </a:tc>
                <a:tc>
                  <a:txBody>
                    <a:bodyPr/>
                    <a:lstStyle/>
                    <a:p>
                      <a:r>
                        <a:rPr lang="en-US" b="1" dirty="0" smtClean="0"/>
                        <a:t>None</a:t>
                      </a:r>
                    </a:p>
                    <a:p>
                      <a:r>
                        <a:rPr lang="en-US" b="1" dirty="0" smtClean="0"/>
                        <a:t>Physical</a:t>
                      </a:r>
                    </a:p>
                    <a:p>
                      <a:r>
                        <a:rPr lang="en-US" b="1" dirty="0" smtClean="0"/>
                        <a:t>None</a:t>
                      </a:r>
                      <a:endParaRPr lang="en-US" b="1" dirty="0"/>
                    </a:p>
                  </a:txBody>
                  <a:tcPr/>
                </a:tc>
                <a:tc>
                  <a:txBody>
                    <a:bodyPr/>
                    <a:lstStyle/>
                    <a:p>
                      <a:r>
                        <a:rPr lang="en-US" b="1" dirty="0" smtClean="0"/>
                        <a:t>$0</a:t>
                      </a:r>
                    </a:p>
                    <a:p>
                      <a:r>
                        <a:rPr lang="en-US" b="1" dirty="0" smtClean="0"/>
                        <a:t>$4.98M</a:t>
                      </a:r>
                    </a:p>
                    <a:p>
                      <a:r>
                        <a:rPr lang="en-US" b="1" dirty="0" smtClean="0"/>
                        <a:t>$0</a:t>
                      </a:r>
                      <a:endParaRPr lang="en-US" b="1" dirty="0"/>
                    </a:p>
                  </a:txBody>
                  <a:tcPr/>
                </a:tc>
              </a:tr>
              <a:tr h="443304">
                <a:tc>
                  <a:txBody>
                    <a:bodyPr/>
                    <a:lstStyle/>
                    <a:p>
                      <a:endParaRPr lang="en-US" b="1" dirty="0" smtClean="0"/>
                    </a:p>
                    <a:p>
                      <a:r>
                        <a:rPr lang="en-US" b="1" dirty="0" smtClean="0"/>
                        <a:t>Embedded</a:t>
                      </a:r>
                      <a:endParaRPr lang="en-US" b="1" dirty="0"/>
                    </a:p>
                  </a:txBody>
                  <a:tcPr/>
                </a:tc>
                <a:tc>
                  <a:txBody>
                    <a:bodyPr/>
                    <a:lstStyle/>
                    <a:p>
                      <a:r>
                        <a:rPr lang="en-US" b="1" dirty="0" smtClean="0"/>
                        <a:t>Insider</a:t>
                      </a:r>
                    </a:p>
                    <a:p>
                      <a:r>
                        <a:rPr lang="en-US" b="1" dirty="0" smtClean="0"/>
                        <a:t>Terrorist</a:t>
                      </a:r>
                    </a:p>
                    <a:p>
                      <a:r>
                        <a:rPr lang="en-US" b="1" dirty="0" smtClean="0"/>
                        <a:t>Nation-State</a:t>
                      </a:r>
                    </a:p>
                  </a:txBody>
                  <a:tcPr/>
                </a:tc>
                <a:tc>
                  <a:txBody>
                    <a:bodyPr/>
                    <a:lstStyle/>
                    <a:p>
                      <a:r>
                        <a:rPr lang="en-US" b="1" dirty="0" smtClean="0"/>
                        <a:t>None</a:t>
                      </a:r>
                    </a:p>
                    <a:p>
                      <a:r>
                        <a:rPr lang="en-US" b="1" dirty="0" smtClean="0"/>
                        <a:t>Physical</a:t>
                      </a:r>
                    </a:p>
                    <a:p>
                      <a:r>
                        <a:rPr lang="en-US" b="1" dirty="0" smtClean="0"/>
                        <a:t>None</a:t>
                      </a:r>
                      <a:endParaRPr lang="en-US" b="1" dirty="0"/>
                    </a:p>
                  </a:txBody>
                  <a:tcPr/>
                </a:tc>
                <a:tc>
                  <a:txBody>
                    <a:bodyPr/>
                    <a:lstStyle/>
                    <a:p>
                      <a:r>
                        <a:rPr lang="en-US" b="1" dirty="0" smtClean="0"/>
                        <a:t>$0</a:t>
                      </a:r>
                    </a:p>
                    <a:p>
                      <a:r>
                        <a:rPr lang="en-US" b="1" dirty="0" smtClean="0"/>
                        <a:t>$5.02M</a:t>
                      </a:r>
                    </a:p>
                    <a:p>
                      <a:r>
                        <a:rPr lang="en-US" b="1" dirty="0" smtClean="0"/>
                        <a:t>$0</a:t>
                      </a:r>
                      <a:endParaRPr lang="en-US" b="1" dirty="0"/>
                    </a:p>
                  </a:txBody>
                  <a:tcPr/>
                </a:tc>
              </a:tr>
            </a:tbl>
          </a:graphicData>
        </a:graphic>
      </p:graphicFrame>
    </p:spTree>
    <p:extLst>
      <p:ext uri="{BB962C8B-B14F-4D97-AF65-F5344CB8AC3E}">
        <p14:creationId xmlns:p14="http://schemas.microsoft.com/office/powerpoint/2010/main" val="578219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88950"/>
            <a:ext cx="8229600" cy="503238"/>
          </a:xfrm>
        </p:spPr>
        <p:txBody>
          <a:bodyPr/>
          <a:lstStyle/>
          <a:p>
            <a:r>
              <a:rPr lang="en-US">
                <a:latin typeface="Calibri" charset="0"/>
                <a:ea typeface="MS PGothic" charset="0"/>
              </a:rPr>
              <a:t>Step 0</a:t>
            </a:r>
            <a:r>
              <a:rPr lang="en-US" dirty="0">
                <a:latin typeface="Calibri" charset="0"/>
                <a:ea typeface="MS PGothic" charset="0"/>
              </a:rPr>
              <a:t> </a:t>
            </a:r>
            <a:r>
              <a:rPr lang="en-US">
                <a:latin typeface="Calibri" charset="0"/>
                <a:ea typeface="MS PGothic" charset="0"/>
              </a:rPr>
              <a:t>– </a:t>
            </a:r>
            <a:r>
              <a:rPr lang="en-US" dirty="0">
                <a:latin typeface="Calibri" charset="0"/>
                <a:ea typeface="MS PGothic" charset="0"/>
              </a:rPr>
              <a:t>Install</a:t>
            </a:r>
            <a:r>
              <a:rPr lang="en-US">
                <a:latin typeface="Calibri" charset="0"/>
                <a:ea typeface="MS PGothic" charset="0"/>
              </a:rPr>
              <a:t> and Ontology Overview</a:t>
            </a:r>
          </a:p>
        </p:txBody>
      </p:sp>
      <p:sp>
        <p:nvSpPr>
          <p:cNvPr id="39938" name="Content Placeholder 2"/>
          <p:cNvSpPr>
            <a:spLocks noGrp="1"/>
          </p:cNvSpPr>
          <p:nvPr>
            <p:ph idx="1"/>
          </p:nvPr>
        </p:nvSpPr>
        <p:spPr>
          <a:xfrm>
            <a:off x="457200" y="1136650"/>
            <a:ext cx="8229600" cy="5219700"/>
          </a:xfrm>
        </p:spPr>
        <p:txBody>
          <a:bodyPr/>
          <a:lstStyle/>
          <a:p>
            <a:pPr marL="0" indent="0">
              <a:buFont typeface="Arial" charset="0"/>
              <a:buNone/>
            </a:pPr>
            <a:r>
              <a:rPr lang="en-US" sz="2000" dirty="0">
                <a:latin typeface="Calibri" charset="0"/>
                <a:ea typeface="MS PGothic" charset="0"/>
              </a:rPr>
              <a:t>When you start Mobius, you will see two tabs in the upper left hand corner</a:t>
            </a:r>
          </a:p>
          <a:p>
            <a:pPr marL="0" indent="0">
              <a:buFont typeface="Arial" charset="0"/>
              <a:buNone/>
            </a:pPr>
            <a:endParaRPr lang="en-US" sz="2000" dirty="0">
              <a:latin typeface="Calibri" charset="0"/>
              <a:ea typeface="MS PGothic" charset="0"/>
            </a:endParaRPr>
          </a:p>
          <a:p>
            <a:pPr marL="0" indent="0">
              <a:buFont typeface="Arial" charset="0"/>
              <a:buNone/>
            </a:pPr>
            <a:endParaRPr lang="en-US" sz="2000" dirty="0">
              <a:latin typeface="Calibri" charset="0"/>
              <a:ea typeface="MS PGothic" charset="0"/>
            </a:endParaRPr>
          </a:p>
          <a:p>
            <a:pPr marL="0" indent="0">
              <a:buFont typeface="Arial" charset="0"/>
              <a:buNone/>
            </a:pPr>
            <a:endParaRPr lang="en-US" sz="2000" dirty="0" smtClean="0">
              <a:latin typeface="Calibri" charset="0"/>
              <a:ea typeface="MS PGothic" charset="0"/>
            </a:endParaRPr>
          </a:p>
          <a:p>
            <a:pPr marL="0" indent="0">
              <a:buFont typeface="Arial" charset="0"/>
              <a:buNone/>
            </a:pPr>
            <a:endParaRPr lang="en-US" sz="2000" dirty="0">
              <a:latin typeface="Calibri" charset="0"/>
              <a:ea typeface="MS PGothic" charset="0"/>
            </a:endParaRPr>
          </a:p>
          <a:p>
            <a:pPr marL="0" indent="0">
              <a:buFont typeface="Arial" charset="0"/>
              <a:buNone/>
            </a:pPr>
            <a:endParaRPr lang="en-US" sz="2000" dirty="0">
              <a:latin typeface="Calibri" charset="0"/>
              <a:ea typeface="MS PGothic" charset="0"/>
            </a:endParaRPr>
          </a:p>
          <a:p>
            <a:r>
              <a:rPr lang="en-US" sz="2000" dirty="0">
                <a:latin typeface="Calibri" charset="0"/>
                <a:ea typeface="MS PGothic" charset="0"/>
              </a:rPr>
              <a:t>The Project </a:t>
            </a:r>
            <a:r>
              <a:rPr lang="en-US" sz="2000" dirty="0" smtClean="0">
                <a:latin typeface="Calibri" charset="0"/>
                <a:ea typeface="MS PGothic" charset="0"/>
              </a:rPr>
              <a:t>tab contains projects with models of systems, attackers, and metrics.</a:t>
            </a:r>
            <a:endParaRPr lang="en-US" sz="2000" dirty="0">
              <a:latin typeface="Calibri" charset="0"/>
              <a:ea typeface="MS PGothic" charset="0"/>
            </a:endParaRPr>
          </a:p>
          <a:p>
            <a:r>
              <a:rPr lang="en-US" sz="2000" dirty="0">
                <a:latin typeface="Calibri" charset="0"/>
                <a:ea typeface="MS PGothic" charset="0"/>
              </a:rPr>
              <a:t>The Ontology tab is where individual </a:t>
            </a:r>
            <a:r>
              <a:rPr lang="en-US" sz="2000" dirty="0" smtClean="0">
                <a:latin typeface="Calibri" charset="0"/>
                <a:ea typeface="MS PGothic" charset="0"/>
              </a:rPr>
              <a:t>system components</a:t>
            </a:r>
            <a:r>
              <a:rPr lang="en-US" sz="2000" dirty="0">
                <a:latin typeface="Calibri" charset="0"/>
                <a:ea typeface="MS PGothic" charset="0"/>
              </a:rPr>
              <a:t>, relationships, attributes, etc. are </a:t>
            </a:r>
            <a:r>
              <a:rPr lang="en-US" sz="2000" dirty="0" smtClean="0">
                <a:latin typeface="Calibri" charset="0"/>
                <a:ea typeface="MS PGothic" charset="0"/>
              </a:rPr>
              <a:t>defined.</a:t>
            </a:r>
            <a:endParaRPr lang="en-US" sz="2000" dirty="0">
              <a:latin typeface="Calibri" charset="0"/>
              <a:ea typeface="MS PGothic"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D6A6A8-869A-7F42-B36A-F8774B255A8F}" type="slidenum">
              <a:rPr lang="en-US" sz="1200">
                <a:solidFill>
                  <a:srgbClr val="898989"/>
                </a:solidFill>
              </a:rPr>
              <a:pPr/>
              <a:t>9</a:t>
            </a:fld>
            <a:endParaRPr lang="en-US" sz="1200">
              <a:solidFill>
                <a:srgbClr val="898989"/>
              </a:solidFill>
            </a:endParaRPr>
          </a:p>
        </p:txBody>
      </p:sp>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8513" y="1958317"/>
            <a:ext cx="2755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30746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488950"/>
            <a:ext cx="8229600" cy="503238"/>
          </a:xfrm>
        </p:spPr>
        <p:txBody>
          <a:bodyPr/>
          <a:lstStyle/>
          <a:p>
            <a:pPr eaLnBrk="1" hangingPunct="1"/>
            <a:r>
              <a:rPr lang="en-US">
                <a:latin typeface="Calibri" charset="0"/>
                <a:ea typeface="MS PGothic" charset="0"/>
              </a:rPr>
              <a:t>Agenda</a:t>
            </a:r>
          </a:p>
        </p:txBody>
      </p:sp>
      <p:sp>
        <p:nvSpPr>
          <p:cNvPr id="39938" name="Content Placeholder 2"/>
          <p:cNvSpPr>
            <a:spLocks noGrp="1"/>
          </p:cNvSpPr>
          <p:nvPr>
            <p:ph idx="1"/>
          </p:nvPr>
        </p:nvSpPr>
        <p:spPr>
          <a:xfrm>
            <a:off x="457200" y="1136650"/>
            <a:ext cx="8229600" cy="5219700"/>
          </a:xfrm>
        </p:spPr>
        <p:txBody>
          <a:bodyPr/>
          <a:lstStyle/>
          <a:p>
            <a:pPr eaLnBrk="1" hangingPunct="1"/>
            <a:r>
              <a:rPr lang="en-US">
                <a:latin typeface="Calibri" charset="0"/>
                <a:ea typeface="MS PGothic" charset="0"/>
              </a:rPr>
              <a:t>Registration and Continental Breakfast</a:t>
            </a:r>
          </a:p>
          <a:p>
            <a:pPr eaLnBrk="1" hangingPunct="1"/>
            <a:r>
              <a:rPr lang="en-US">
                <a:latin typeface="Calibri" charset="0"/>
                <a:ea typeface="MS PGothic" charset="0"/>
              </a:rPr>
              <a:t>Welcome</a:t>
            </a:r>
          </a:p>
          <a:p>
            <a:pPr eaLnBrk="1" hangingPunct="1"/>
            <a:r>
              <a:rPr lang="en-US">
                <a:latin typeface="Calibri" charset="0"/>
                <a:ea typeface="MS PGothic" charset="0"/>
              </a:rPr>
              <a:t>Goals</a:t>
            </a:r>
          </a:p>
          <a:p>
            <a:pPr lvl="1" eaLnBrk="1" hangingPunct="1"/>
            <a:r>
              <a:rPr lang="en-US">
                <a:latin typeface="Calibri" charset="0"/>
                <a:ea typeface="MS PGothic" charset="0"/>
              </a:rPr>
              <a:t>Tool</a:t>
            </a:r>
          </a:p>
          <a:p>
            <a:pPr lvl="1" eaLnBrk="1" hangingPunct="1"/>
            <a:r>
              <a:rPr lang="en-US">
                <a:latin typeface="Calibri" charset="0"/>
                <a:ea typeface="MS PGothic" charset="0"/>
              </a:rPr>
              <a:t>Workshop</a:t>
            </a:r>
          </a:p>
          <a:p>
            <a:pPr eaLnBrk="1" hangingPunct="1"/>
            <a:r>
              <a:rPr lang="en-US">
                <a:latin typeface="Calibri" charset="0"/>
                <a:ea typeface="MS PGothic" charset="0"/>
              </a:rPr>
              <a:t>Steps to Use ADVISE Meta</a:t>
            </a:r>
          </a:p>
          <a:p>
            <a:pPr eaLnBrk="1" hangingPunct="1"/>
            <a:r>
              <a:rPr lang="en-US">
                <a:latin typeface="Calibri" charset="0"/>
                <a:ea typeface="MS PGothic" charset="0"/>
              </a:rPr>
              <a:t>Hands on Sessions</a:t>
            </a:r>
          </a:p>
          <a:p>
            <a:pPr eaLnBrk="1" hangingPunct="1"/>
            <a:r>
              <a:rPr lang="en-US">
                <a:latin typeface="Calibri" charset="0"/>
                <a:ea typeface="MS PGothic" charset="0"/>
              </a:rPr>
              <a:t>Case Studies and Custom Ontologies</a:t>
            </a:r>
          </a:p>
          <a:p>
            <a:pPr eaLnBrk="1" hangingPunct="1"/>
            <a:r>
              <a:rPr lang="en-US">
                <a:latin typeface="Calibri" charset="0"/>
                <a:ea typeface="MS PGothic" charset="0"/>
              </a:rPr>
              <a:t>Wrap Up</a:t>
            </a:r>
          </a:p>
          <a:p>
            <a:pPr eaLnBrk="1" hangingPunct="1"/>
            <a:endParaRPr lang="en-US">
              <a:latin typeface="Calibri" charset="0"/>
              <a:ea typeface="MS PGothic" charset="0"/>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971E372-B899-C742-B889-237D24D3664F}" type="slidenum">
              <a:rPr lang="en-US" sz="1200">
                <a:solidFill>
                  <a:srgbClr val="898989"/>
                </a:solidFill>
                <a:latin typeface="Calibri" charset="0"/>
              </a:rPr>
              <a:pPr/>
              <a:t>90</a:t>
            </a:fld>
            <a:endParaRPr lang="en-US" sz="1200">
              <a:solidFill>
                <a:srgbClr val="898989"/>
              </a:solidFill>
              <a:latin typeface="Calibri"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88950"/>
            <a:ext cx="8229600" cy="503238"/>
          </a:xfrm>
        </p:spPr>
        <p:txBody>
          <a:bodyPr/>
          <a:lstStyle/>
          <a:p>
            <a:r>
              <a:rPr lang="en-US">
                <a:latin typeface="Calibri" charset="0"/>
                <a:ea typeface="MS PGothic" charset="0"/>
              </a:rPr>
              <a:t>Wrap Up</a:t>
            </a:r>
          </a:p>
        </p:txBody>
      </p:sp>
      <p:sp>
        <p:nvSpPr>
          <p:cNvPr id="78850" name="Content Placeholder 2"/>
          <p:cNvSpPr>
            <a:spLocks noGrp="1"/>
          </p:cNvSpPr>
          <p:nvPr>
            <p:ph idx="1"/>
          </p:nvPr>
        </p:nvSpPr>
        <p:spPr>
          <a:xfrm>
            <a:off x="457200" y="1136650"/>
            <a:ext cx="8229600" cy="5219700"/>
          </a:xfrm>
        </p:spPr>
        <p:txBody>
          <a:bodyPr/>
          <a:lstStyle/>
          <a:p>
            <a:r>
              <a:rPr lang="en-US" dirty="0" smtClean="0">
                <a:latin typeface="Calibri" charset="0"/>
                <a:ea typeface="MS PGothic" charset="0"/>
              </a:rPr>
              <a:t>General feedback</a:t>
            </a:r>
          </a:p>
          <a:p>
            <a:pPr lvl="1"/>
            <a:r>
              <a:rPr lang="en-US" dirty="0" smtClean="0">
                <a:latin typeface="Calibri" charset="0"/>
                <a:ea typeface="MS PGothic" charset="0"/>
              </a:rPr>
              <a:t>Was this tool useful?</a:t>
            </a:r>
          </a:p>
          <a:p>
            <a:pPr lvl="1"/>
            <a:r>
              <a:rPr lang="en-US" dirty="0" smtClean="0">
                <a:latin typeface="Calibri" charset="0"/>
                <a:ea typeface="MS PGothic" charset="0"/>
              </a:rPr>
              <a:t>How could you and your organization use it?</a:t>
            </a:r>
          </a:p>
          <a:p>
            <a:pPr lvl="1"/>
            <a:r>
              <a:rPr lang="en-US" dirty="0" smtClean="0">
                <a:latin typeface="Calibri" charset="0"/>
                <a:ea typeface="MS PGothic" charset="0"/>
              </a:rPr>
              <a:t>What areas need work?</a:t>
            </a:r>
            <a:endParaRPr lang="en-US" dirty="0">
              <a:latin typeface="Calibri" charset="0"/>
              <a:ea typeface="MS PGothic" charset="0"/>
            </a:endParaRPr>
          </a:p>
          <a:p>
            <a:r>
              <a:rPr lang="en-US" dirty="0" smtClean="0">
                <a:latin typeface="Calibri" charset="0"/>
                <a:ea typeface="MS PGothic" charset="0"/>
              </a:rPr>
              <a:t>The Near Future</a:t>
            </a:r>
          </a:p>
          <a:p>
            <a:pPr lvl="1"/>
            <a:r>
              <a:rPr lang="en-US" dirty="0" smtClean="0">
                <a:latin typeface="Calibri" charset="0"/>
                <a:ea typeface="MS PGothic" charset="0"/>
              </a:rPr>
              <a:t>Improvements to ADVISE/Actor Model</a:t>
            </a:r>
          </a:p>
          <a:p>
            <a:pPr lvl="1"/>
            <a:r>
              <a:rPr lang="en-US" dirty="0" smtClean="0">
                <a:latin typeface="Calibri" charset="0"/>
                <a:ea typeface="MS PGothic" charset="0"/>
              </a:rPr>
              <a:t>Expanded Ontology</a:t>
            </a:r>
          </a:p>
          <a:p>
            <a:pPr lvl="1"/>
            <a:r>
              <a:rPr lang="en-US" dirty="0" smtClean="0">
                <a:latin typeface="Calibri" charset="0"/>
                <a:ea typeface="MS PGothic" charset="0"/>
              </a:rPr>
              <a:t>System to Easily Share Ontology Packages</a:t>
            </a:r>
          </a:p>
          <a:p>
            <a:pPr lvl="1"/>
            <a:r>
              <a:rPr lang="en-US" dirty="0" smtClean="0">
                <a:latin typeface="Calibri" charset="0"/>
                <a:ea typeface="MS PGothic" charset="0"/>
              </a:rPr>
              <a:t>Ontology Editor Improvements / Validation</a:t>
            </a:r>
            <a:endParaRPr lang="en-US" dirty="0">
              <a:latin typeface="Calibri" charset="0"/>
              <a:ea typeface="MS PGothic" charset="0"/>
            </a:endParaRPr>
          </a:p>
          <a:p>
            <a:endParaRPr lang="en-US" dirty="0">
              <a:latin typeface="Calibri" charset="0"/>
              <a:ea typeface="MS PGothic" charset="0"/>
            </a:endParaRPr>
          </a:p>
        </p:txBody>
      </p:sp>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FDB46A-9A1F-3749-9E47-0B3A9426B4D4}" type="slidenum">
              <a:rPr lang="en-US" sz="1200">
                <a:solidFill>
                  <a:srgbClr val="898989"/>
                </a:solidFill>
                <a:latin typeface="Calibri" charset="0"/>
              </a:rPr>
              <a:pPr/>
              <a:t>91</a:t>
            </a:fld>
            <a:endParaRPr lang="en-US" sz="1200">
              <a:solidFill>
                <a:srgbClr val="898989"/>
              </a:solidFill>
              <a:latin typeface="Calibri"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88950"/>
            <a:ext cx="8229600" cy="503238"/>
          </a:xfrm>
        </p:spPr>
        <p:txBody>
          <a:bodyPr/>
          <a:lstStyle/>
          <a:p>
            <a:r>
              <a:rPr lang="en-US" dirty="0" smtClean="0">
                <a:latin typeface="Calibri" charset="0"/>
                <a:ea typeface="MS PGothic" charset="0"/>
              </a:rPr>
              <a:t>Thank You!</a:t>
            </a:r>
            <a:endParaRPr lang="en-US" dirty="0">
              <a:latin typeface="Calibri" charset="0"/>
              <a:ea typeface="MS PGothic" charset="0"/>
            </a:endParaRPr>
          </a:p>
        </p:txBody>
      </p:sp>
      <p:sp>
        <p:nvSpPr>
          <p:cNvPr id="78850" name="Content Placeholder 2"/>
          <p:cNvSpPr>
            <a:spLocks noGrp="1"/>
          </p:cNvSpPr>
          <p:nvPr>
            <p:ph idx="1"/>
          </p:nvPr>
        </p:nvSpPr>
        <p:spPr>
          <a:xfrm>
            <a:off x="457200" y="1136650"/>
            <a:ext cx="8229600" cy="5219700"/>
          </a:xfrm>
        </p:spPr>
        <p:txBody>
          <a:bodyPr/>
          <a:lstStyle/>
          <a:p>
            <a:r>
              <a:rPr lang="en-US" dirty="0" smtClean="0">
                <a:latin typeface="Calibri" charset="0"/>
                <a:ea typeface="MS PGothic" charset="0"/>
              </a:rPr>
              <a:t>Contact Info</a:t>
            </a:r>
          </a:p>
          <a:p>
            <a:pPr lvl="1"/>
            <a:r>
              <a:rPr lang="en-US" dirty="0" smtClean="0">
                <a:latin typeface="Calibri" charset="0"/>
                <a:ea typeface="MS PGothic" charset="0"/>
                <a:hlinkClick r:id="rId2"/>
              </a:rPr>
              <a:t>staff@mobius.illinois.edu</a:t>
            </a:r>
            <a:endParaRPr lang="en-US" dirty="0" smtClean="0">
              <a:latin typeface="Calibri" charset="0"/>
              <a:ea typeface="MS PGothic" charset="0"/>
            </a:endParaRPr>
          </a:p>
          <a:p>
            <a:pPr lvl="1"/>
            <a:r>
              <a:rPr lang="en-US" dirty="0" smtClean="0">
                <a:latin typeface="Calibri" charset="0"/>
                <a:ea typeface="MS PGothic" charset="0"/>
                <a:hlinkClick r:id="rId3"/>
              </a:rPr>
              <a:t>http://www.mobius.illinois.edu</a:t>
            </a:r>
            <a:endParaRPr lang="en-US" dirty="0" smtClean="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FDB46A-9A1F-3749-9E47-0B3A9426B4D4}" type="slidenum">
              <a:rPr lang="en-US" sz="1200">
                <a:solidFill>
                  <a:srgbClr val="898989"/>
                </a:solidFill>
                <a:latin typeface="Calibri" charset="0"/>
              </a:rPr>
              <a:pPr/>
              <a:t>92</a:t>
            </a:fld>
            <a:endParaRPr lang="en-US" sz="1200">
              <a:solidFill>
                <a:srgbClr val="898989"/>
              </a:solidFill>
              <a:latin typeface="Calibri" charset="0"/>
            </a:endParaRPr>
          </a:p>
        </p:txBody>
      </p:sp>
    </p:spTree>
    <p:extLst>
      <p:ext uri="{BB962C8B-B14F-4D97-AF65-F5344CB8AC3E}">
        <p14:creationId xmlns:p14="http://schemas.microsoft.com/office/powerpoint/2010/main" val="2191808045"/>
      </p:ext>
    </p:extLst>
  </p:cSld>
  <p:clrMapOvr>
    <a:masterClrMapping/>
  </p:clrMapOvr>
</p:sld>
</file>

<file path=ppt/theme/theme1.xml><?xml version="1.0" encoding="utf-8"?>
<a:theme xmlns:a="http://schemas.openxmlformats.org/drawingml/2006/main" name="ITI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2797</TotalTime>
  <Words>4557</Words>
  <Application>Microsoft Macintosh PowerPoint</Application>
  <PresentationFormat>On-screen Show (4:3)</PresentationFormat>
  <Paragraphs>858</Paragraphs>
  <Slides>92</Slides>
  <Notes>23</Notes>
  <HiddenSlides>0</HiddenSlides>
  <MMClips>0</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ITIpresentations</vt:lpstr>
      <vt:lpstr>Office Theme</vt:lpstr>
      <vt:lpstr>PowerPoint Presentation</vt:lpstr>
      <vt:lpstr>Agenda</vt:lpstr>
      <vt:lpstr>ADVISE Meta Introduction</vt:lpstr>
      <vt:lpstr>ADVISE Meta Tool on Möbius</vt:lpstr>
      <vt:lpstr>Workshop Goals</vt:lpstr>
      <vt:lpstr>Agenda</vt:lpstr>
      <vt:lpstr>Using ADVISE Meta</vt:lpstr>
      <vt:lpstr>Agenda</vt:lpstr>
      <vt:lpstr>Step 0 – Install and Ontology Overview</vt:lpstr>
      <vt:lpstr>Step 0 – Install and Ontology Overview</vt:lpstr>
      <vt:lpstr>ADVISE Meta - Ontology</vt:lpstr>
      <vt:lpstr>Base Ontology</vt:lpstr>
      <vt:lpstr>Base Component Ontology and Inheritance</vt:lpstr>
      <vt:lpstr>Base Ontology Relationships</vt:lpstr>
      <vt:lpstr>Base Ontology Types of Access</vt:lpstr>
      <vt:lpstr>Base Ontology Skills</vt:lpstr>
      <vt:lpstr>Base Ontology Attack Steps</vt:lpstr>
      <vt:lpstr>Fragment of Attack Execution Graph (AEG)</vt:lpstr>
      <vt:lpstr>Hands-on Example Step 1 – Define Purpose of Analysis</vt:lpstr>
      <vt:lpstr>Example Enterprise Systems</vt:lpstr>
      <vt:lpstr>Step 1 – Define Purpose of Analysis (cont.)</vt:lpstr>
      <vt:lpstr>Step 1 – Define Purpose of Analysis – Small SCADA Networks</vt:lpstr>
      <vt:lpstr>Step 1 – Define Purpose of Analysis - Feedback</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vt:lpstr>
      <vt:lpstr>Step 2 – Model Systems – Feedback</vt:lpstr>
      <vt:lpstr>Step 3 – Attack Goals, Adversaries, Metrics, and Generation</vt:lpstr>
      <vt:lpstr>Small SCADA Networks – Step 3</vt:lpstr>
      <vt:lpstr>Step 3 – Attack Goals, Adversaries, Metrics, and Generation</vt:lpstr>
      <vt:lpstr>Small SCADA Networks – Step 3</vt:lpstr>
      <vt:lpstr>Small SCADA Networks – Step 3</vt:lpstr>
      <vt:lpstr>Step 3 – Attack Goals, Adversaries, Metrics, and Generation</vt:lpstr>
      <vt:lpstr>Small SCADA Networks – Step 3</vt:lpstr>
      <vt:lpstr>Step 3 – Attack Goals, Adversaries, Metrics, and Generation</vt:lpstr>
      <vt:lpstr>Small SCADA Networks – Step 3</vt:lpstr>
      <vt:lpstr>Small SCADA Networks – Step 3</vt:lpstr>
      <vt:lpstr>Step 3 – Attack Goals, Adversaries, Metrics, and Generation</vt:lpstr>
      <vt:lpstr>Small SCADA Networks – Step 3</vt:lpstr>
      <vt:lpstr>Step 3 – Attack Goals, Adversaries, and Generation – Feedback</vt:lpstr>
      <vt:lpstr>Step 4 – Execute Models</vt:lpstr>
      <vt:lpstr>Step 4 Execute Models - Adversary Decision Cycle</vt:lpstr>
      <vt:lpstr>Small SCADA Networks – Step 4</vt:lpstr>
      <vt:lpstr>Step 5 – Interpret Results</vt:lpstr>
      <vt:lpstr>Small SCADA Networks – Step 5</vt:lpstr>
      <vt:lpstr>Small SCADA Networks – Step 5</vt:lpstr>
      <vt:lpstr>Step 5 – Interpret Results – Feedback</vt:lpstr>
      <vt:lpstr>Agenda</vt:lpstr>
      <vt:lpstr>Attack Step Details: Example Probability Calculation</vt:lpstr>
      <vt:lpstr>Skill Details: What does skill proficiency mean?</vt:lpstr>
      <vt:lpstr>Custom Ontologies</vt:lpstr>
      <vt:lpstr>Features for Future Base Ontology</vt:lpstr>
      <vt:lpstr>Features for Future Base Ontology (cont.)</vt:lpstr>
      <vt:lpstr>Examples for Custom Ontologies</vt:lpstr>
      <vt:lpstr>River Zonal Dispatcher Case Study</vt:lpstr>
      <vt:lpstr>River Zonal Dispatcher Case Study</vt:lpstr>
      <vt:lpstr>River Zonal Dispatcher Case Study</vt:lpstr>
      <vt:lpstr>River Zonal Dispatcher Case Study</vt:lpstr>
      <vt:lpstr>River Zonal Dispatcher Case Study</vt:lpstr>
      <vt:lpstr>River Zonal Dispatcher Case Study</vt:lpstr>
      <vt:lpstr>River Zonal Dispatcher Case Study</vt:lpstr>
      <vt:lpstr>River Zonal Dispatcher Case Study</vt:lpstr>
      <vt:lpstr>River Zonal Dispatcher Case Study</vt:lpstr>
      <vt:lpstr>River Zonal Dispatcher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Advanced Metering Infrastructure Case Study</vt:lpstr>
      <vt:lpstr>Agenda</vt:lpstr>
      <vt:lpstr>Wrap Up</vt:lpstr>
      <vt:lpstr>Thank You!</vt:lpstr>
    </vt:vector>
  </TitlesOfParts>
  <Company>WINTERAVEN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Kenneth Keefe</cp:lastModifiedBy>
  <cp:revision>71</cp:revision>
  <dcterms:created xsi:type="dcterms:W3CDTF">2012-07-19T15:10:51Z</dcterms:created>
  <dcterms:modified xsi:type="dcterms:W3CDTF">2016-08-16T03:19:33Z</dcterms:modified>
</cp:coreProperties>
</file>