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61" r:id="rId6"/>
    <p:sldId id="298" r:id="rId7"/>
    <p:sldId id="299" r:id="rId8"/>
    <p:sldId id="263" r:id="rId9"/>
    <p:sldId id="264" r:id="rId10"/>
    <p:sldId id="30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1" r:id="rId31"/>
    <p:sldId id="286" r:id="rId32"/>
    <p:sldId id="287" r:id="rId33"/>
    <p:sldId id="288" r:id="rId34"/>
    <p:sldId id="302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3" r:id="rId43"/>
    <p:sldId id="297" r:id="rId4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46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EE95-D0E0-7B46-B6AB-9C2EEE288672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B603-2A7A-2840-AB6E-CFEA2EF24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3B43-EF92-9C4D-8D0C-24538621BCEB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A2AA-EC3B-5E41-933A-C3EB4413E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0D81-4FE8-BE49-B24A-10E0B57D7140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1A1D-AD9B-164D-8F7E-03D381EA8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7938"/>
            <a:ext cx="9220201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882" y="3809936"/>
            <a:ext cx="7772400" cy="6551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5756" y="4678165"/>
            <a:ext cx="6400800" cy="7563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CD6CF-63F0-9B48-B971-9D0B270C4CC3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AF2D-7A7A-E647-A3EE-C318502AD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TI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67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945"/>
            <a:ext cx="8229600" cy="52204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A24B4-DDAD-9F43-A3AC-BCC02D2FFF09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1F2A37-C310-2742-BF6D-FB9EB2B48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3CDE50-67A4-D446-9471-0211B290DD1F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EFA0A-7563-3244-A830-B4A96A98E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E52330-AB1B-7940-9DDF-028D3FAC4F08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9E43A3-BBA9-AC49-8397-F152D99B6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6ED73-B3DB-1444-9946-8A23840E8271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38308-BD42-EE4D-B545-F26607CE1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B7899-2D2B-4140-A26E-9DDC7B892E4B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097612-A9F9-874D-859B-4D51FE1CE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9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999ED-FE7A-0E4F-96E8-1D5979A40D88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6CEDE-1AC3-BF41-B9D8-93966640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8EF09-EC19-A044-B2C8-EC054665B467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14AB9-8118-C240-8D0D-245323F5C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9208-92FA-804C-8268-94BA399E6579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98E6-84FF-9E44-85A4-ED6D19BC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485442-908C-9C44-9B16-BD547B893983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8CCBD6-A146-D841-AB73-3622212AA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2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E9ECF9-5065-714F-9A53-E4CBFFFAD1AB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AF2AA-22E3-9941-8EA6-B6EBA3E3B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6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006D1-82DF-884F-94BF-06A310D6D5E1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FD11EF-79D3-5D4D-BFC5-23010ED1F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4EE2-E49C-D344-9317-077E498EF499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E3AA-38CB-7F49-8D87-072271570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5CC0-3AC7-9247-AE13-D5BE21DFD3DE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8212-C8B9-9D46-ACA6-A4C78EA1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42E0-1E26-404F-93E9-6DF607A6CA11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D3C9-78D4-CA4E-96FD-CC3A79B3E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8E7B-D23C-9442-AA8E-0869A5782654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75BC-4FBA-4E47-B438-F8694652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9784-DCB4-FA4E-AFCF-785733EC699F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9DE1-B2B0-1E42-B9C1-B8B286289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38DB-F75B-1D4B-884C-21D39B250AF9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A206-D7B2-AC40-977B-3D24612EA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CC83-3128-1944-A607-1A6CD6F43729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04CC-8F44-504B-AD96-338E45FA4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7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2FCD937-D505-9A45-A301-0CBB4C8857C1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5375F78-20FF-D847-B11F-C59AF1E35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3926734-215D-1A47-B60F-7D1B252E3F99}" type="datetime1">
              <a:rPr lang="en-US"/>
              <a:pPr>
                <a:defRPr/>
              </a:pPr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232A374-232B-9744-9D4F-BC2D1533B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00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5813" y="931863"/>
            <a:ext cx="80359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400">
                <a:latin typeface="ITC Officina Sans Bold" charset="0"/>
              </a:rPr>
              <a:t>ADVISE Meta – Alpha Tool Workshop</a:t>
            </a:r>
          </a:p>
          <a:p>
            <a:pPr algn="ctr" eaLnBrk="1" hangingPunct="1"/>
            <a:r>
              <a:rPr lang="en-US" sz="2800">
                <a:latin typeface="ITC Officina Sans Bold" charset="0"/>
              </a:rPr>
              <a:t>August 16, 2016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793750" y="5021263"/>
            <a:ext cx="48021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700">
                <a:latin typeface="DINNeuzeitGrotesk BoldCond" charset="0"/>
              </a:rPr>
              <a:t>Andy Crap, Brett Feddersen, Alfredo Galbadon, Ken Keefe, Carol Muehrcke, Michael Rausch, Bill Sanders, and Ron Wright</a:t>
            </a:r>
            <a:endParaRPr lang="en-US" sz="1100">
              <a:latin typeface="DINNeuzeitGrotesk BoldCond" charset="0"/>
            </a:endParaRPr>
          </a:p>
          <a:p>
            <a:pPr eaLnBrk="1" hangingPunct="1"/>
            <a:endParaRPr lang="en-US" sz="1100">
              <a:latin typeface="DINNeuzeitGrotesk BoldCon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Step 1 – Define Purpose of Analysis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C4B2668-2815-DF43-83C5-7A8279665BBE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19" name="Text Placeholder 5"/>
          <p:cNvSpPr txBox="1">
            <a:spLocks/>
          </p:cNvSpPr>
          <p:nvPr/>
        </p:nvSpPr>
        <p:spPr bwMode="auto">
          <a:xfrm>
            <a:off x="596900" y="1082675"/>
            <a:ext cx="4084638" cy="5610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latin typeface="Calibri" charset="0"/>
              </a:rPr>
              <a:t>What can be analyzed?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latin typeface="Calibri" charset="0"/>
              </a:rPr>
              <a:t>With the base ontology: Enterprise system architectures that may have: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latin typeface="Calibri" charset="0"/>
              </a:rPr>
              <a:t>Networks hosting cyber and cyber-physical devices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latin typeface="Calibri" charset="0"/>
              </a:rPr>
              <a:t>Applications, data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latin typeface="Calibri" charset="0"/>
              </a:rPr>
              <a:t>Internet connections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latin typeface="Calibri" charset="0"/>
              </a:rPr>
              <a:t>Boundary protections and other common countermeasures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latin typeface="Calibri" charset="0"/>
              </a:rPr>
              <a:t>Design phase or existing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latin typeface="Calibri" charset="0"/>
              </a:rPr>
              <a:t>With arbitrary ontology: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latin typeface="Calibri" charset="0"/>
              </a:rPr>
              <a:t>In theory, any system built of components, where attacks are constructed by linking attack steps against components 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33938" y="1082675"/>
            <a:ext cx="4086225" cy="1989138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alibri" charset="0"/>
                <a:ea typeface="MS PGothic" charset="0"/>
              </a:rPr>
              <a:t>What kinds of questions can be answered?</a:t>
            </a:r>
          </a:p>
          <a:p>
            <a:r>
              <a:rPr lang="en-US" sz="2000">
                <a:latin typeface="Calibri" charset="0"/>
                <a:ea typeface="MS PGothic" charset="0"/>
              </a:rPr>
              <a:t>How susceptible is a system to cyber attacks?</a:t>
            </a:r>
          </a:p>
          <a:p>
            <a:r>
              <a:rPr lang="en-US" sz="2000">
                <a:latin typeface="Calibri" charset="0"/>
                <a:ea typeface="MS PGothic" charset="0"/>
              </a:rPr>
              <a:t>What can be done to decrease susceptibility?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4821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833938" y="3117850"/>
            <a:ext cx="4086225" cy="3621088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alibri" charset="0"/>
                <a:ea typeface="MS PGothic" charset="0"/>
              </a:rPr>
              <a:t>Typical examples of analyses</a:t>
            </a:r>
          </a:p>
          <a:p>
            <a:r>
              <a:rPr lang="en-US" sz="2000">
                <a:latin typeface="Calibri" charset="0"/>
                <a:ea typeface="MS PGothic" charset="0"/>
              </a:rPr>
              <a:t>Which of two security architectures should be recommended?</a:t>
            </a:r>
          </a:p>
          <a:p>
            <a:r>
              <a:rPr lang="en-US" sz="2000">
                <a:latin typeface="Calibri" charset="0"/>
                <a:ea typeface="MS PGothic" charset="0"/>
              </a:rPr>
              <a:t>What are the security weak points of an architecture?</a:t>
            </a:r>
          </a:p>
          <a:p>
            <a:r>
              <a:rPr lang="en-US" sz="2000">
                <a:latin typeface="Calibri" charset="0"/>
                <a:ea typeface="MS PGothic" charset="0"/>
              </a:rPr>
              <a:t>Is a proposed countermeasure worthwhile?</a:t>
            </a:r>
          </a:p>
          <a:p>
            <a:r>
              <a:rPr lang="en-US" sz="2000">
                <a:latin typeface="Calibri" charset="0"/>
                <a:ea typeface="MS PGothic" charset="0"/>
              </a:rPr>
              <a:t>How will proposed functional architecture changes impact security?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Example Enterprise Systems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3D80569-D050-B64C-B532-6969384DD94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96900" y="846138"/>
            <a:ext cx="8323263" cy="5610225"/>
          </a:xfrm>
        </p:spPr>
        <p:txBody>
          <a:bodyPr/>
          <a:lstStyle/>
          <a:p>
            <a:r>
              <a:rPr lang="en-US" sz="2400">
                <a:latin typeface="Calibri" charset="0"/>
                <a:ea typeface="MS PGothic" charset="0"/>
              </a:rPr>
              <a:t>Architecture to support stock trading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SCADA architecture supporting an electric utility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Control systems in a water treatment plant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Operations and administration systems for a telecommunications provider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911 computer systems architecture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Reactor safety architecture for a nuclear power plant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Systems in a hospital that process patient information 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Air traffic or train control systems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Computer infrastructure for a research and development facility</a:t>
            </a:r>
          </a:p>
          <a:p>
            <a:r>
              <a:rPr lang="en-US" sz="2400">
                <a:latin typeface="Calibri" charset="0"/>
                <a:ea typeface="MS PGothic" charset="0"/>
              </a:rPr>
              <a:t>Computer infrastructure for an ISP</a:t>
            </a:r>
          </a:p>
          <a:p>
            <a:endParaRPr lang="en-US" sz="240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Example Problem Name – Step 1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Define purpose of analysis</a:t>
            </a:r>
          </a:p>
          <a:p>
            <a:r>
              <a:rPr lang="en-US">
                <a:latin typeface="Calibri" charset="0"/>
                <a:ea typeface="MS PGothic" charset="0"/>
              </a:rPr>
              <a:t>Describe example problem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6F077F0-2F8A-2B47-8A07-B7129AE8E027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  <a:ea typeface="MS PGothic" charset="0"/>
              </a:rPr>
              <a:t>Step 1 – Define Purpose of Analysis - Feedback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Open questions/discussion on Step 1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Take notes here during meeting</a:t>
            </a:r>
          </a:p>
          <a:p>
            <a:r>
              <a:rPr lang="en-US">
                <a:latin typeface="Calibri" charset="0"/>
                <a:ea typeface="MS PGothic" charset="0"/>
              </a:rPr>
              <a:t>Questions for group: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What are some typical security architecture decisions for which rationale is hard to come by?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Are there specific systems that don’t fall under enterprise systems, but that might benefit from this type of analysis?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AB8C268-FF8D-104B-B9A3-D8CBC9ECAC25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2 – Model Systems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Brief background information on basic modeling concepts – concept of Mobius project, ontology, components, relationships, attributes, etc.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DD0B6C-91FC-6C4D-8E15-698F4945F49E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Example Problem Name – Step 2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Model systems</a:t>
            </a:r>
          </a:p>
          <a:p>
            <a:r>
              <a:rPr lang="en-US">
                <a:latin typeface="Calibri" charset="0"/>
                <a:ea typeface="MS PGothic" charset="0"/>
              </a:rPr>
              <a:t>High level description of system to be modeled</a:t>
            </a:r>
          </a:p>
          <a:p>
            <a:r>
              <a:rPr lang="en-US">
                <a:latin typeface="Calibri" charset="0"/>
                <a:ea typeface="MS PGothic" charset="0"/>
              </a:rPr>
              <a:t>Any special advice about modeling the example</a:t>
            </a:r>
          </a:p>
          <a:p>
            <a:r>
              <a:rPr lang="en-US">
                <a:latin typeface="Calibri" charset="0"/>
                <a:ea typeface="MS PGothic" charset="0"/>
              </a:rPr>
              <a:t>Pointer to document with hands on steps to carry out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18DA66B-093A-2D40-BE9D-F4AA7877DF9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2 – Model Systems – Feedback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D5EA81E-E9C1-914A-A4C8-7C9C6C995D1E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3 – Attack Goals and Adversaries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Explain how goals and adversaries are supported by the tool, cover topics: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state variables, code expressions to create goals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Standard adversaries, what can be changed, what can be added (component specific skills, accesses, knowledge)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875F04-8A3D-C24C-B0B4-7CDECC6A567F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Example Problem Name – Step 3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Attack goals and adversaries</a:t>
            </a:r>
          </a:p>
          <a:p>
            <a:r>
              <a:rPr lang="en-US">
                <a:latin typeface="Calibri" charset="0"/>
                <a:ea typeface="MS PGothic" charset="0"/>
              </a:rPr>
              <a:t>High level description of goals and adversaries to be modeled</a:t>
            </a:r>
          </a:p>
          <a:p>
            <a:r>
              <a:rPr lang="en-US">
                <a:latin typeface="Calibri" charset="0"/>
                <a:ea typeface="MS PGothic" charset="0"/>
              </a:rPr>
              <a:t>Any special advice about modeling the example</a:t>
            </a:r>
          </a:p>
          <a:p>
            <a:r>
              <a:rPr lang="en-US">
                <a:latin typeface="Calibri" charset="0"/>
                <a:ea typeface="MS PGothic" charset="0"/>
              </a:rPr>
              <a:t>Pointer to document with hands on steps to carry out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BA9E70-6996-284D-952C-8DC23B037CD6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 sz="3000">
                <a:latin typeface="Calibri" charset="0"/>
                <a:ea typeface="MS PGothic" charset="0"/>
              </a:rPr>
              <a:t>Step 3 – Attack Goals and Adversaries – Feedback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E6E31D7-9857-E248-8566-C53D13A94F3E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Registration and Continental Breakfast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Welcome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Goals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Tool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Workshop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Steps to Use ADVISE Meta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Hands on Sessions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Case Studies and Custom Ontologies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Wrap Up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2E13E47-4015-3448-8B23-CC69403B08AA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4 – Metrics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Explain how metrics are supported by the tool, cover topics: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Reward model and performance variable concepts (if needed)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Standard metrics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Capability to define custom metrics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6475C33-343F-4144-9D66-A76FB230201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Example Problem Name – Step 4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Select metrics</a:t>
            </a:r>
          </a:p>
          <a:p>
            <a:r>
              <a:rPr lang="en-US">
                <a:latin typeface="Calibri" charset="0"/>
                <a:ea typeface="MS PGothic" charset="0"/>
              </a:rPr>
              <a:t>High level description of metrics to be selected</a:t>
            </a:r>
          </a:p>
          <a:p>
            <a:r>
              <a:rPr lang="en-US">
                <a:latin typeface="Calibri" charset="0"/>
                <a:ea typeface="MS PGothic" charset="0"/>
              </a:rPr>
              <a:t>Pointer to document with hands on steps to carry out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BBC7DFD-AD89-FE40-8651-C91D15284F56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4 – Metrics – Feedback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2EBF842-B6CD-E045-97C1-0899CD115E0B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5 – Execute Models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BF126A8-F9D9-6D46-AA08-A8F42F9A2E29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1443" name="Content Placeholder 2"/>
          <p:cNvSpPr txBox="1">
            <a:spLocks/>
          </p:cNvSpPr>
          <p:nvPr/>
        </p:nvSpPr>
        <p:spPr bwMode="auto">
          <a:xfrm>
            <a:off x="304800" y="965200"/>
            <a:ext cx="85629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charset="0"/>
              </a:rPr>
              <a:t>Explain high level concepts related to execution</a:t>
            </a: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1038225" y="1589088"/>
            <a:ext cx="5697538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Somehow show brief definitions, relationships and  use of the following high level concepts to tie it all together. Pictures best. Explain related windows and how shown in project tree.</a:t>
            </a:r>
          </a:p>
          <a:p>
            <a:r>
              <a:rPr lang="en-US" sz="1800"/>
              <a:t>Project</a:t>
            </a:r>
            <a:br>
              <a:rPr lang="en-US" sz="1800"/>
            </a:br>
            <a:r>
              <a:rPr lang="en-US" sz="1800"/>
              <a:t>Project Component</a:t>
            </a:r>
          </a:p>
          <a:p>
            <a:r>
              <a:rPr lang="en-US" sz="1800"/>
              <a:t>ADVISE MetaModel</a:t>
            </a:r>
          </a:p>
          <a:p>
            <a:r>
              <a:rPr lang="en-US" sz="1800"/>
              <a:t>ADVISE Model</a:t>
            </a:r>
          </a:p>
          <a:p>
            <a:r>
              <a:rPr lang="en-US" sz="1800"/>
              <a:t>Attack Execution Graph</a:t>
            </a:r>
          </a:p>
          <a:p>
            <a:r>
              <a:rPr lang="en-US" sz="1800"/>
              <a:t>Reward Model</a:t>
            </a:r>
          </a:p>
          <a:p>
            <a:r>
              <a:rPr lang="en-US" sz="1800"/>
              <a:t>Simulator</a:t>
            </a:r>
          </a:p>
          <a:p>
            <a:r>
              <a:rPr lang="en-US" sz="1800"/>
              <a:t>Study – experiment (very brief)</a:t>
            </a:r>
          </a:p>
          <a:p>
            <a:r>
              <a:rPr lang="en-US" sz="1800"/>
              <a:t>Configuration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Example Problem Name – Step 5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Execute models</a:t>
            </a:r>
          </a:p>
          <a:p>
            <a:r>
              <a:rPr lang="en-US">
                <a:latin typeface="Calibri" charset="0"/>
                <a:ea typeface="MS PGothic" charset="0"/>
              </a:rPr>
              <a:t>High level description of configurations to be created</a:t>
            </a:r>
          </a:p>
          <a:p>
            <a:r>
              <a:rPr lang="en-US">
                <a:latin typeface="Calibri" charset="0"/>
                <a:ea typeface="MS PGothic" charset="0"/>
              </a:rPr>
              <a:t>Pointer to document with hands on steps to carry out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EBF009-D1E6-F44A-8324-19466CB78A4A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5 – Execute Models – Feedback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6DA5A38-0E31-C848-B753-00EBD880F05A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6 – Interpret Results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Describe types of results available, how to analyze them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1A69C6B-0CD3-BD49-81D5-7FB19A4B3E01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Example Problem Name – Step 6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Interpret results</a:t>
            </a:r>
          </a:p>
          <a:p>
            <a:r>
              <a:rPr lang="en-US">
                <a:latin typeface="Calibri" charset="0"/>
                <a:ea typeface="MS PGothic" charset="0"/>
              </a:rPr>
              <a:t>High level description of how to go about finding and interpreting results of example</a:t>
            </a:r>
          </a:p>
          <a:p>
            <a:r>
              <a:rPr lang="en-US">
                <a:latin typeface="Calibri" charset="0"/>
                <a:ea typeface="MS PGothic" charset="0"/>
              </a:rPr>
              <a:t>Pointer to document with hands on steps to carry out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AD66149-B464-1640-9F8E-38E4C426433F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Step 6 – Interpret Results – Feedback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4511F55-1874-1449-BC49-9DA165F6082B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Registration and Continental Breakfast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Welcome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Goals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Tool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Workshop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Steps to Use ADVISE Meta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Hands on Sessions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Case Studies and Custom Ontologies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Wrap Up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9719C9D-2FD1-854A-A08F-68796997F59A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ADVISE Meta Introduction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MS PGothic" charset="0"/>
              </a:rPr>
              <a:t>Today: no scientific basis for designing security architectures</a:t>
            </a:r>
          </a:p>
          <a:p>
            <a:pPr lvl="1" eaLnBrk="1" hangingPunct="1"/>
            <a:r>
              <a:rPr lang="en-US" sz="2000">
                <a:latin typeface="Calibri" charset="0"/>
                <a:ea typeface="MS PGothic" charset="0"/>
              </a:rPr>
              <a:t>Follows from: no scientific basis for estimating effectiveness of security measures before deployment</a:t>
            </a:r>
          </a:p>
          <a:p>
            <a:pPr eaLnBrk="1" hangingPunct="1"/>
            <a:r>
              <a:rPr lang="en-US" sz="2400">
                <a:latin typeface="Calibri" charset="0"/>
                <a:ea typeface="MS PGothic" charset="0"/>
              </a:rPr>
              <a:t>Today: security metrics</a:t>
            </a:r>
          </a:p>
          <a:p>
            <a:pPr lvl="1" eaLnBrk="1" hangingPunct="1"/>
            <a:r>
              <a:rPr lang="en-US" sz="2000">
                <a:latin typeface="Calibri" charset="0"/>
                <a:ea typeface="MS PGothic" charset="0"/>
              </a:rPr>
              <a:t>Before deployment, count countermeasures</a:t>
            </a:r>
          </a:p>
          <a:p>
            <a:pPr lvl="2" eaLnBrk="1" hangingPunct="1"/>
            <a:r>
              <a:rPr lang="en-US" sz="1600">
                <a:latin typeface="Calibri" charset="0"/>
                <a:ea typeface="MS PGothic" charset="0"/>
              </a:rPr>
              <a:t>Judge effectiveness based on experience, intuition</a:t>
            </a:r>
          </a:p>
          <a:p>
            <a:pPr lvl="1" eaLnBrk="1" hangingPunct="1"/>
            <a:r>
              <a:rPr lang="en-US" sz="2000">
                <a:latin typeface="Calibri" charset="0"/>
                <a:ea typeface="MS PGothic" charset="0"/>
              </a:rPr>
              <a:t>After deployment, count intrusions</a:t>
            </a:r>
          </a:p>
          <a:p>
            <a:pPr eaLnBrk="1" hangingPunct="1"/>
            <a:r>
              <a:rPr lang="en-US" sz="2400">
                <a:latin typeface="Calibri" charset="0"/>
                <a:ea typeface="MS PGothic" charset="0"/>
              </a:rPr>
              <a:t>Purpose of ADVISE Meta</a:t>
            </a:r>
          </a:p>
          <a:p>
            <a:pPr lvl="1" eaLnBrk="1" hangingPunct="1"/>
            <a:r>
              <a:rPr lang="en-US" sz="2000">
                <a:latin typeface="Calibri" charset="0"/>
                <a:ea typeface="MS PGothic" charset="0"/>
              </a:rPr>
              <a:t>Provide scientific basis for design decisions by calculating security metrics at design time</a:t>
            </a:r>
          </a:p>
          <a:p>
            <a:pPr lvl="1" eaLnBrk="1" hangingPunct="1"/>
            <a:r>
              <a:rPr lang="en-US" sz="2000">
                <a:latin typeface="Calibri" charset="0"/>
                <a:ea typeface="MS PGothic" charset="0"/>
              </a:rPr>
              <a:t>Auditable results</a:t>
            </a:r>
          </a:p>
          <a:p>
            <a:pPr lvl="1" eaLnBrk="1" hangingPunct="1"/>
            <a:r>
              <a:rPr lang="en-US" sz="2000">
                <a:latin typeface="Calibri" charset="0"/>
                <a:ea typeface="MS PGothic" charset="0"/>
              </a:rPr>
              <a:t>No requirement for deep modeling or cybersecurity expertise</a:t>
            </a:r>
          </a:p>
          <a:p>
            <a:pPr eaLnBrk="1" hangingPunct="1"/>
            <a:endParaRPr lang="en-US" sz="2400">
              <a:latin typeface="Calibri" charset="0"/>
              <a:ea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3E9FA79-60A5-7B4C-B508-6DFB5CAD9012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1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Define purpose of analysis</a:t>
            </a:r>
          </a:p>
          <a:p>
            <a:r>
              <a:rPr lang="en-US">
                <a:latin typeface="Calibri" charset="0"/>
                <a:ea typeface="MS PGothic" charset="0"/>
              </a:rPr>
              <a:t>Investigate the effects on system security, of architectural changes to an electric power distribution system. </a:t>
            </a:r>
          </a:p>
          <a:p>
            <a:r>
              <a:rPr lang="en-US">
                <a:latin typeface="Calibri" charset="0"/>
                <a:ea typeface="MS PGothic" charset="0"/>
              </a:rPr>
              <a:t>In particular, analyze the security impact of increased connectivity within the smart grid.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Adding recloser radios allows communication between poletop reclosers and substations.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Faster response and repair time is good.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More attack vectors is bad (but how bad?).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5FCD286-796B-354A-B374-358F6640DE29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2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3AD755B-4CE3-BC48-9E4A-3FD338A02452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450" y="1558925"/>
            <a:ext cx="1349375" cy="623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5850" y="1558925"/>
            <a:ext cx="1349375" cy="623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Corporate 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6250" y="1558925"/>
            <a:ext cx="1349375" cy="623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SCADA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1450" y="2701925"/>
            <a:ext cx="1778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SCADA Communication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8850" y="4462463"/>
            <a:ext cx="1778000" cy="623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Communication Gateway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19675" y="5826125"/>
            <a:ext cx="1349375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Recloser</a:t>
            </a:r>
            <a:endParaRPr lang="en-US" sz="16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Radio Network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2925" y="4378325"/>
            <a:ext cx="1647825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Engineering</a:t>
            </a:r>
            <a:b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Remote Access Network</a:t>
            </a:r>
          </a:p>
        </p:txBody>
      </p:sp>
      <p:cxnSp>
        <p:nvCxnSpPr>
          <p:cNvPr id="68618" name="Straight Arrow Connector 11"/>
          <p:cNvCxnSpPr>
            <a:cxnSpLocks noChangeShapeType="1"/>
            <a:stCxn id="5" idx="2"/>
            <a:endCxn id="34" idx="0"/>
          </p:cNvCxnSpPr>
          <p:nvPr/>
        </p:nvCxnSpPr>
        <p:spPr bwMode="auto">
          <a:xfrm>
            <a:off x="1100138" y="2195513"/>
            <a:ext cx="61912" cy="11795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9" name="Straight Arrow Connector 13"/>
          <p:cNvCxnSpPr>
            <a:cxnSpLocks noChangeShapeType="1"/>
            <a:stCxn id="5" idx="3"/>
            <a:endCxn id="19" idx="1"/>
          </p:cNvCxnSpPr>
          <p:nvPr/>
        </p:nvCxnSpPr>
        <p:spPr bwMode="auto">
          <a:xfrm>
            <a:off x="1787525" y="1871663"/>
            <a:ext cx="479425" cy="174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0" name="Straight Arrow Connector 15"/>
          <p:cNvCxnSpPr>
            <a:cxnSpLocks noChangeShapeType="1"/>
            <a:stCxn id="6" idx="3"/>
            <a:endCxn id="18" idx="1"/>
          </p:cNvCxnSpPr>
          <p:nvPr/>
        </p:nvCxnSpPr>
        <p:spPr bwMode="auto">
          <a:xfrm>
            <a:off x="4987925" y="1871663"/>
            <a:ext cx="479425" cy="174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stCxn id="11" idx="3"/>
            <a:endCxn id="9" idx="1"/>
          </p:cNvCxnSpPr>
          <p:nvPr/>
        </p:nvCxnSpPr>
        <p:spPr>
          <a:xfrm>
            <a:off x="3473450" y="4759325"/>
            <a:ext cx="1282700" cy="15875"/>
          </a:xfrm>
          <a:prstGeom prst="straightConnector1">
            <a:avLst/>
          </a:prstGeom>
          <a:ln w="1905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22" name="Straight Arrow Connector 25"/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7410450" y="2195513"/>
            <a:ext cx="90488" cy="4937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3" name="Straight Arrow Connector 27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5657850" y="5099050"/>
            <a:ext cx="36513" cy="7143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5480050" y="1681163"/>
            <a:ext cx="900113" cy="415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Firewall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79650" y="1681163"/>
            <a:ext cx="900113" cy="415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Firewall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7550" y="3175000"/>
            <a:ext cx="1349375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Engineering Workstation</a:t>
            </a:r>
          </a:p>
        </p:txBody>
      </p:sp>
      <p:cxnSp>
        <p:nvCxnSpPr>
          <p:cNvPr id="21" name="Straight Arrow Connector 20"/>
          <p:cNvCxnSpPr>
            <a:stCxn id="34" idx="3"/>
            <a:endCxn id="20" idx="1"/>
          </p:cNvCxnSpPr>
          <p:nvPr/>
        </p:nvCxnSpPr>
        <p:spPr>
          <a:xfrm flipV="1">
            <a:off x="1604963" y="3556000"/>
            <a:ext cx="369887" cy="39688"/>
          </a:xfrm>
          <a:prstGeom prst="straightConnector1">
            <a:avLst/>
          </a:prstGeom>
          <a:ln w="1905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28" name="Straight Arrow Connector 67"/>
          <p:cNvCxnSpPr>
            <a:cxnSpLocks noChangeShapeType="1"/>
            <a:stCxn id="20" idx="2"/>
            <a:endCxn id="11" idx="0"/>
          </p:cNvCxnSpPr>
          <p:nvPr/>
        </p:nvCxnSpPr>
        <p:spPr bwMode="auto">
          <a:xfrm flipH="1">
            <a:off x="2636838" y="3949700"/>
            <a:ext cx="25400" cy="4159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9" name="Straight Arrow Connector 80"/>
          <p:cNvCxnSpPr>
            <a:cxnSpLocks noChangeShapeType="1"/>
            <a:stCxn id="19" idx="3"/>
            <a:endCxn id="6" idx="1"/>
          </p:cNvCxnSpPr>
          <p:nvPr/>
        </p:nvCxnSpPr>
        <p:spPr bwMode="auto">
          <a:xfrm flipV="1">
            <a:off x="3192463" y="1871663"/>
            <a:ext cx="420687" cy="174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0" name="Straight Arrow Connector 85"/>
          <p:cNvCxnSpPr>
            <a:cxnSpLocks noChangeShapeType="1"/>
            <a:stCxn id="18" idx="3"/>
            <a:endCxn id="7" idx="1"/>
          </p:cNvCxnSpPr>
          <p:nvPr/>
        </p:nvCxnSpPr>
        <p:spPr bwMode="auto">
          <a:xfrm flipV="1">
            <a:off x="6392863" y="1871663"/>
            <a:ext cx="420687" cy="174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1" name="Straight Arrow Connector 87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6047581" y="3086894"/>
            <a:ext cx="973138" cy="1752600"/>
          </a:xfrm>
          <a:prstGeom prst="bentConnector3">
            <a:avLst>
              <a:gd name="adj1" fmla="val 49917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3114675" y="5908675"/>
            <a:ext cx="1349375" cy="623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Recloser</a:t>
            </a:r>
            <a:r>
              <a:rPr lang="en-US" sz="1600" dirty="0">
                <a:solidFill>
                  <a:schemeClr val="tx1"/>
                </a:solidFill>
              </a:rPr>
              <a:t> Radio</a:t>
            </a:r>
          </a:p>
        </p:txBody>
      </p:sp>
      <p:cxnSp>
        <p:nvCxnSpPr>
          <p:cNvPr id="68633" name="Straight Arrow Connector 95"/>
          <p:cNvCxnSpPr>
            <a:cxnSpLocks noChangeShapeType="1"/>
            <a:stCxn id="10" idx="1"/>
          </p:cNvCxnSpPr>
          <p:nvPr/>
        </p:nvCxnSpPr>
        <p:spPr bwMode="auto">
          <a:xfrm flipH="1">
            <a:off x="4616450" y="6207125"/>
            <a:ext cx="390525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endCxn id="5" idx="0"/>
          </p:cNvCxnSpPr>
          <p:nvPr/>
        </p:nvCxnSpPr>
        <p:spPr>
          <a:xfrm rot="16200000" flipH="1">
            <a:off x="938213" y="1384300"/>
            <a:ext cx="304800" cy="190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0" idx="3"/>
          </p:cNvCxnSpPr>
          <p:nvPr/>
        </p:nvCxnSpPr>
        <p:spPr>
          <a:xfrm rot="10800000">
            <a:off x="6381750" y="6207125"/>
            <a:ext cx="320675" cy="15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36" name="Straight Arrow Connector 102"/>
          <p:cNvCxnSpPr>
            <a:cxnSpLocks noChangeShapeType="1"/>
            <a:stCxn id="39" idx="1"/>
            <a:endCxn id="9" idx="3"/>
          </p:cNvCxnSpPr>
          <p:nvPr/>
        </p:nvCxnSpPr>
        <p:spPr bwMode="auto">
          <a:xfrm flipH="1" flipV="1">
            <a:off x="6559550" y="4775200"/>
            <a:ext cx="635000" cy="95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endCxn id="8" idx="3"/>
          </p:cNvCxnSpPr>
          <p:nvPr/>
        </p:nvCxnSpPr>
        <p:spPr>
          <a:xfrm rot="10800000">
            <a:off x="8312150" y="3082925"/>
            <a:ext cx="32385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1" idx="1"/>
          </p:cNvCxnSpPr>
          <p:nvPr/>
        </p:nvCxnSpPr>
        <p:spPr>
          <a:xfrm>
            <a:off x="1403350" y="4757738"/>
            <a:ext cx="396875" cy="1587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0"/>
          </p:cNvCxnSpPr>
          <p:nvPr/>
        </p:nvCxnSpPr>
        <p:spPr>
          <a:xfrm rot="16200000" flipH="1">
            <a:off x="7339013" y="1384300"/>
            <a:ext cx="304800" cy="190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30250" y="3387725"/>
            <a:ext cx="862013" cy="415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Firewall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101850" y="1025525"/>
            <a:ext cx="5792788" cy="12700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SCADA Control Center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540250" y="3921125"/>
            <a:ext cx="3505200" cy="12065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Substation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57275" y="5521325"/>
            <a:ext cx="3482975" cy="10160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Poletop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9675" y="5978525"/>
            <a:ext cx="1349375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Recloser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07250" y="4530725"/>
            <a:ext cx="7239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HMI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9750" y="2625725"/>
            <a:ext cx="2995613" cy="13335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Engineering Facility</a:t>
            </a:r>
          </a:p>
        </p:txBody>
      </p:sp>
      <p:cxnSp>
        <p:nvCxnSpPr>
          <p:cNvPr id="68647" name="Straight Arrow Connector 168"/>
          <p:cNvCxnSpPr>
            <a:cxnSpLocks noChangeShapeType="1"/>
            <a:stCxn id="26" idx="1"/>
            <a:endCxn id="38" idx="3"/>
          </p:cNvCxnSpPr>
          <p:nvPr/>
        </p:nvCxnSpPr>
        <p:spPr bwMode="auto">
          <a:xfrm flipH="1">
            <a:off x="2571750" y="6221413"/>
            <a:ext cx="530225" cy="111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endCxn id="39" idx="0"/>
          </p:cNvCxnSpPr>
          <p:nvPr/>
        </p:nvCxnSpPr>
        <p:spPr>
          <a:xfrm rot="16200000" flipH="1">
            <a:off x="7397750" y="4346575"/>
            <a:ext cx="304800" cy="381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0" idx="3"/>
          </p:cNvCxnSpPr>
          <p:nvPr/>
        </p:nvCxnSpPr>
        <p:spPr>
          <a:xfrm rot="10800000" flipV="1">
            <a:off x="3349625" y="3541713"/>
            <a:ext cx="323850" cy="14287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0" name="Text Box 44"/>
          <p:cNvSpPr txBox="1">
            <a:spLocks noChangeArrowheads="1"/>
          </p:cNvSpPr>
          <p:nvPr/>
        </p:nvSpPr>
        <p:spPr bwMode="auto">
          <a:xfrm>
            <a:off x="7226300" y="6164263"/>
            <a:ext cx="162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GE Proprietary</a:t>
            </a:r>
          </a:p>
        </p:txBody>
      </p:sp>
      <p:sp>
        <p:nvSpPr>
          <p:cNvPr id="68651" name="Oval Callout 44"/>
          <p:cNvSpPr>
            <a:spLocks noChangeArrowheads="1"/>
          </p:cNvSpPr>
          <p:nvPr/>
        </p:nvSpPr>
        <p:spPr bwMode="auto">
          <a:xfrm>
            <a:off x="7388225" y="5330825"/>
            <a:ext cx="1006475" cy="7397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1" hangingPunct="1"/>
            <a:r>
              <a:rPr lang="en-US" sz="800" b="1"/>
              <a:t>Use non proprietary version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2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Model systems</a:t>
            </a:r>
          </a:p>
          <a:p>
            <a:r>
              <a:rPr lang="en-US">
                <a:latin typeface="Calibri" charset="0"/>
                <a:ea typeface="MS PGothic" charset="0"/>
              </a:rPr>
              <a:t>Two systems: with and without recloser radios</a:t>
            </a:r>
          </a:p>
          <a:p>
            <a:r>
              <a:rPr lang="en-US">
                <a:latin typeface="Calibri" charset="0"/>
                <a:ea typeface="MS PGothic" charset="0"/>
              </a:rPr>
              <a:t>Highlights of models: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Five networks, some firewalled, some not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Three applications can modify substation settings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Copied model without recloser radios and added them to create second model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Etc.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0F6CCA-7CE8-7A4E-84B6-DF5AEB24C51F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3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>
                <a:latin typeface="Calibri" charset="0"/>
                <a:ea typeface="MS PGothic" charset="0"/>
              </a:rPr>
              <a:t>Model attack goals and adversaries</a:t>
            </a:r>
          </a:p>
          <a:p>
            <a:r>
              <a:rPr lang="en-US" sz="2800">
                <a:latin typeface="Calibri" charset="0"/>
                <a:ea typeface="MS PGothic" charset="0"/>
              </a:rPr>
              <a:t>Damage equipment, disrupt electricity service, install malware</a:t>
            </a:r>
          </a:p>
          <a:p>
            <a:r>
              <a:rPr lang="en-US" sz="2800">
                <a:latin typeface="Calibri" charset="0"/>
                <a:ea typeface="MS PGothic" charset="0"/>
              </a:rPr>
              <a:t>Six adversaries are: </a:t>
            </a:r>
          </a:p>
          <a:p>
            <a:r>
              <a:rPr lang="en-US" sz="2800">
                <a:latin typeface="Calibri" charset="0"/>
                <a:ea typeface="MS PGothic" charset="0"/>
              </a:rPr>
              <a:t>Highlights of models:</a:t>
            </a:r>
          </a:p>
          <a:p>
            <a:pPr lvl="1"/>
            <a:r>
              <a:rPr lang="en-US" sz="2400">
                <a:latin typeface="Calibri" charset="0"/>
                <a:ea typeface="MS PGothic" charset="0"/>
              </a:rPr>
              <a:t>Standard adversary profiles with initial accesses added, how these vary among adversaries</a:t>
            </a:r>
          </a:p>
          <a:p>
            <a:pPr lvl="1"/>
            <a:r>
              <a:rPr lang="en-US" sz="2400">
                <a:latin typeface="Calibri" charset="0"/>
                <a:ea typeface="MS PGothic" charset="0"/>
              </a:rPr>
              <a:t>Mention if any component-specific skills are added</a:t>
            </a:r>
          </a:p>
          <a:p>
            <a:pPr lvl="1"/>
            <a:r>
              <a:rPr lang="en-US" sz="2400">
                <a:latin typeface="Calibri" charset="0"/>
                <a:ea typeface="MS PGothic" charset="0"/>
              </a:rPr>
              <a:t>How adversaries vary in goals and skill proficiencies</a:t>
            </a:r>
          </a:p>
          <a:p>
            <a:endParaRPr lang="en-US" sz="2800">
              <a:latin typeface="Calibri" charset="0"/>
              <a:ea typeface="MS PGothic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E2CC64C-BE23-9B42-A726-7BD7AB615BA2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4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Select metrics </a:t>
            </a:r>
            <a:r>
              <a:rPr lang="en-US" b="1">
                <a:solidFill>
                  <a:srgbClr val="FF0000"/>
                </a:solidFill>
                <a:latin typeface="Calibri" charset="0"/>
                <a:ea typeface="MS PGothic" charset="0"/>
              </a:rPr>
              <a:t>(all standard available metrics)</a:t>
            </a:r>
          </a:p>
          <a:p>
            <a:pPr>
              <a:lnSpc>
                <a:spcPct val="80000"/>
              </a:lnSpc>
            </a:pPr>
            <a:r>
              <a:rPr lang="en-US" sz="2600" b="1">
                <a:latin typeface="Calibri" charset="0"/>
                <a:ea typeface="MS PGothic" charset="0"/>
              </a:rPr>
              <a:t>Average Number of Attempts</a:t>
            </a:r>
            <a:endParaRPr lang="en-US" sz="2600">
              <a:latin typeface="Calibri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Report for each attack step </a:t>
            </a:r>
            <a:r>
              <a:rPr lang="en-US" sz="2600">
                <a:solidFill>
                  <a:srgbClr val="FF0000"/>
                </a:solidFill>
                <a:latin typeface="Calibri" charset="0"/>
                <a:ea typeface="MS PGothic" charset="0"/>
              </a:rPr>
              <a:t>(maybe not all)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Gives insight on preferred attack path of adversary</a:t>
            </a:r>
          </a:p>
          <a:p>
            <a:pPr>
              <a:lnSpc>
                <a:spcPct val="80000"/>
              </a:lnSpc>
            </a:pPr>
            <a:r>
              <a:rPr lang="en-US" sz="2600" b="1">
                <a:latin typeface="Calibri" charset="0"/>
                <a:ea typeface="MS PGothic" charset="0"/>
              </a:rPr>
              <a:t>Probability of Attack Goal Achieved at End Time</a:t>
            </a:r>
            <a:endParaRPr lang="en-US" sz="2600">
              <a:latin typeface="Calibri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Report for each attack goal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Gives insight on what goals the adversary is actively pursuing and reaching</a:t>
            </a:r>
          </a:p>
          <a:p>
            <a:pPr>
              <a:lnSpc>
                <a:spcPct val="80000"/>
              </a:lnSpc>
            </a:pPr>
            <a:r>
              <a:rPr lang="en-US" sz="2600" b="1">
                <a:latin typeface="Calibri" charset="0"/>
                <a:ea typeface="MS PGothic" charset="0"/>
              </a:rPr>
              <a:t>Average Time-To-Achieve-Goal</a:t>
            </a:r>
            <a:endParaRPr lang="en-US" sz="2600">
              <a:latin typeface="Calibri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For attack goals where the above probability metric is 1 (or close to 1)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Gives insight on the speed of the adversary</a:t>
            </a:r>
            <a:r>
              <a:rPr lang="ja-JP" altLang="en-US" sz="2600">
                <a:latin typeface="Calibri" charset="0"/>
                <a:ea typeface="MS PGothic" charset="0"/>
              </a:rPr>
              <a:t>’</a:t>
            </a:r>
            <a:r>
              <a:rPr lang="en-US" altLang="ja-JP" sz="2600">
                <a:latin typeface="Calibri" charset="0"/>
                <a:ea typeface="MS PGothic" charset="0"/>
              </a:rPr>
              <a:t>s attack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F9DE811-5568-694B-9F95-FE2D3474C4F2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5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Generate and execute models</a:t>
            </a:r>
          </a:p>
          <a:p>
            <a:pPr>
              <a:lnSpc>
                <a:spcPct val="80000"/>
              </a:lnSpc>
            </a:pPr>
            <a:r>
              <a:rPr lang="en-US" sz="2600" b="1">
                <a:latin typeface="Calibri" charset="0"/>
                <a:ea typeface="MS PGothic" charset="0"/>
              </a:rPr>
              <a:t>Set up 12 configurations for execution</a:t>
            </a:r>
            <a:endParaRPr lang="en-US" sz="2600">
              <a:latin typeface="Calibri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Each of 6 adversaries X 2 system models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  <a:ea typeface="MS PGothic" charset="0"/>
              </a:rPr>
              <a:t>Calculate all metrics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B3012E8-BD1F-3B42-814B-7D1ECFCA5E94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Recloser Radios Case Study Step 6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Interpret Results</a:t>
            </a:r>
          </a:p>
          <a:p>
            <a:r>
              <a:rPr lang="en-US">
                <a:latin typeface="Calibri" charset="0"/>
                <a:ea typeface="MS PGothic" charset="0"/>
              </a:rPr>
              <a:t>Answer questions posed, explain key metrics and how provided that answer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2CE178-EB26-4246-89C4-E772A773C761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Ontology is Data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 sz="1600">
                <a:latin typeface="Calibri" charset="0"/>
                <a:ea typeface="MS PGothic" charset="0"/>
              </a:rPr>
              <a:t>Base ontology used for hands-on exercise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Representative of tool capabilities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Not yet a “complete” or vetted dataset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Fully modifiable by tool user</a:t>
            </a:r>
          </a:p>
          <a:p>
            <a:r>
              <a:rPr lang="en-US" sz="1600">
                <a:latin typeface="Calibri" charset="0"/>
                <a:ea typeface="MS PGothic" charset="0"/>
              </a:rPr>
              <a:t>A “library designer” may: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Add to or modify base ontology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Define new ontology</a:t>
            </a:r>
          </a:p>
          <a:p>
            <a:r>
              <a:rPr lang="en-US" sz="1600">
                <a:latin typeface="Calibri" charset="0"/>
                <a:ea typeface="MS PGothic" charset="0"/>
              </a:rPr>
              <a:t>Example – add attack steps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Malware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CreateRemovableMediaCauseMalwareInstall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Stage PackageCauseMalwareInstall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InstallMalwareFromRemovableMedia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InstallMalwareFromFixedMedia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Denial-of-service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PhysicalDisconnect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NetworkFlood</a:t>
            </a:r>
          </a:p>
          <a:p>
            <a:pPr lvl="1"/>
            <a:r>
              <a:rPr lang="en-US" sz="1600">
                <a:latin typeface="Calibri" charset="0"/>
                <a:ea typeface="MS PGothic" charset="0"/>
              </a:rPr>
              <a:t>Data-related</a:t>
            </a:r>
          </a:p>
          <a:p>
            <a:pPr lvl="2"/>
            <a:r>
              <a:rPr lang="en-US" sz="1600">
                <a:latin typeface="Calibri" charset="0"/>
                <a:ea typeface="MS PGothic" charset="0"/>
              </a:rPr>
              <a:t>Exfiltrate data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4DE3BA1-AA3F-F64D-8E6E-A90DB6FC9016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Ontology is Data (cont.)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 sz="1800">
                <a:latin typeface="Calibri" charset="0"/>
                <a:ea typeface="MS PGothic" charset="0"/>
              </a:rPr>
              <a:t>Example - add component types with unique defaults, attributes, and/or attack steps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Virtual OS – build model of data center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ATM machine – build model of banking organization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Smartmeter – build model of planned smart grid architecture</a:t>
            </a:r>
          </a:p>
          <a:p>
            <a:r>
              <a:rPr lang="en-US" sz="1800">
                <a:latin typeface="Calibri" charset="0"/>
                <a:ea typeface="MS PGothic" charset="0"/>
              </a:rPr>
              <a:t>Example – modify formulas used to calculate attack step characteristics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Probability of success/failure of attack step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Detectability of an attack step outcome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Cost of attack step</a:t>
            </a:r>
          </a:p>
          <a:p>
            <a:pPr lvl="1"/>
            <a:r>
              <a:rPr lang="en-US" sz="1800">
                <a:latin typeface="Calibri" charset="0"/>
                <a:ea typeface="MS PGothic" charset="0"/>
              </a:rPr>
              <a:t>Time to execute attack step</a:t>
            </a:r>
          </a:p>
          <a:p>
            <a:r>
              <a:rPr lang="en-US" sz="1800">
                <a:latin typeface="Calibri" charset="0"/>
                <a:ea typeface="MS PGothic" charset="0"/>
              </a:rPr>
              <a:t>Example – build ontology to model internal architecture of a modern electric vehicle together with associated charging stations</a:t>
            </a:r>
          </a:p>
          <a:p>
            <a:pPr lvl="1"/>
            <a:endParaRPr lang="en-US" sz="1800">
              <a:latin typeface="Calibri" charset="0"/>
              <a:ea typeface="MS PGothic" charset="0"/>
            </a:endParaRPr>
          </a:p>
          <a:p>
            <a:endParaRPr lang="en-US" sz="1800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2DB5A4D-F02B-824C-85A1-95627A3E3CB9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River Zonal Dispatcher Case Study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Define purpose of analysis</a:t>
            </a:r>
          </a:p>
          <a:p>
            <a:r>
              <a:rPr lang="en-US">
                <a:latin typeface="Calibri" charset="0"/>
                <a:ea typeface="MS PGothic" charset="0"/>
              </a:rPr>
              <a:t>Add slides for other steps similar to recloser radios</a:t>
            </a:r>
          </a:p>
          <a:p>
            <a:r>
              <a:rPr lang="en-US">
                <a:latin typeface="Calibri" charset="0"/>
                <a:ea typeface="MS PGothic" charset="0"/>
              </a:rPr>
              <a:t>Open questions/discussion on case study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Take notes here during meeting</a:t>
            </a:r>
          </a:p>
          <a:p>
            <a:r>
              <a:rPr lang="en-US">
                <a:latin typeface="Calibri" charset="0"/>
                <a:ea typeface="MS PGothic" charset="0"/>
              </a:rPr>
              <a:t>Questions for group: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See slide 13 for examples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A6F4677-1648-CA4E-BAA7-5D146754EECD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ADVISE Meta Tool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BF07697-3B38-6C46-933D-AC0F66189BE5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5" name="Content Placeholder 4"/>
          <p:cNvSpPr txBox="1">
            <a:spLocks/>
          </p:cNvSpPr>
          <p:nvPr/>
        </p:nvSpPr>
        <p:spPr bwMode="auto">
          <a:xfrm>
            <a:off x="571500" y="1287463"/>
            <a:ext cx="811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0563" y="2857500"/>
            <a:ext cx="2560637" cy="1863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/>
              <a:t>Möbius</a:t>
            </a:r>
            <a:r>
              <a:rPr lang="en-US" sz="3600" dirty="0"/>
              <a:t> SE</a:t>
            </a:r>
          </a:p>
          <a:p>
            <a:pPr algn="ctr">
              <a:defRPr/>
            </a:pPr>
            <a:r>
              <a:rPr lang="en-US" sz="3600" dirty="0"/>
              <a:t>Tool</a:t>
            </a:r>
          </a:p>
        </p:txBody>
      </p:sp>
      <p:sp>
        <p:nvSpPr>
          <p:cNvPr id="7" name="Flowchart: Multidocument 7"/>
          <p:cNvSpPr/>
          <p:nvPr/>
        </p:nvSpPr>
        <p:spPr>
          <a:xfrm>
            <a:off x="6454775" y="2114550"/>
            <a:ext cx="1744663" cy="1485900"/>
          </a:xfrm>
          <a:prstGeom prst="flowChartMultidocumen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/>
              <a:t>Architecture 1 </a:t>
            </a:r>
            <a:r>
              <a:rPr lang="en-US" dirty="0"/>
              <a:t>Security metrics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71750" y="3084513"/>
            <a:ext cx="658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3017838"/>
            <a:ext cx="663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Multidocument 19"/>
          <p:cNvSpPr/>
          <p:nvPr/>
        </p:nvSpPr>
        <p:spPr>
          <a:xfrm>
            <a:off x="6454775" y="3978275"/>
            <a:ext cx="1744663" cy="1485900"/>
          </a:xfrm>
          <a:prstGeom prst="flowChartMultidocumen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/>
              <a:t>Architecture 2 </a:t>
            </a:r>
            <a:r>
              <a:rPr lang="en-US" dirty="0"/>
              <a:t>Security metrics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1200" y="4533900"/>
            <a:ext cx="663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2" name="Picture 2" descr="Network diagram for corporate network connected to control network with a firewall and 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360488"/>
            <a:ext cx="2165350" cy="223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3" descr="Network diagram for corporate network connected to control network with a DMZ (demilitarized zon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929063"/>
            <a:ext cx="2166938" cy="219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678113" y="4562475"/>
            <a:ext cx="5524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5" name="TextBox 14"/>
          <p:cNvSpPr txBox="1">
            <a:spLocks noChangeArrowheads="1"/>
          </p:cNvSpPr>
          <p:nvPr/>
        </p:nvSpPr>
        <p:spPr bwMode="auto">
          <a:xfrm rot="-5400000">
            <a:off x="-531018" y="2226469"/>
            <a:ext cx="1697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i="1"/>
              <a:t>Architecture 1</a:t>
            </a:r>
          </a:p>
        </p:txBody>
      </p:sp>
      <p:sp>
        <p:nvSpPr>
          <p:cNvPr id="28686" name="TextBox 15"/>
          <p:cNvSpPr txBox="1">
            <a:spLocks noChangeArrowheads="1"/>
          </p:cNvSpPr>
          <p:nvPr/>
        </p:nvSpPr>
        <p:spPr bwMode="auto">
          <a:xfrm rot="-5400000">
            <a:off x="-585787" y="4656138"/>
            <a:ext cx="184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i="1"/>
              <a:t>Architecture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0563" y="1431925"/>
            <a:ext cx="5765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Compare architecture metrics: </a:t>
            </a:r>
            <a:r>
              <a:rPr lang="en-US" dirty="0">
                <a:latin typeface="+mn-lt"/>
              </a:rPr>
              <a:t>common attack paths, time to compromise, probability of compromise, cost of attack,…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9225" y="5937250"/>
            <a:ext cx="47275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Example architectures: NIST 800-82 Figures 5-2 and 5-3 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5038" y="4721225"/>
            <a:ext cx="2559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Attack simulation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 sz="3200">
                <a:latin typeface="Calibri" charset="0"/>
                <a:ea typeface="MS PGothic" charset="0"/>
              </a:rPr>
              <a:t>Advanced Metering Infrastructure Case Study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MS PGothic" charset="0"/>
              </a:rPr>
              <a:t>Define purpose of analysis</a:t>
            </a:r>
          </a:p>
          <a:p>
            <a:r>
              <a:rPr lang="en-US">
                <a:latin typeface="Calibri" charset="0"/>
                <a:ea typeface="MS PGothic" charset="0"/>
              </a:rPr>
              <a:t>Add slides for other steps similar to recloser radios</a:t>
            </a:r>
          </a:p>
          <a:p>
            <a:r>
              <a:rPr lang="en-US">
                <a:latin typeface="Calibri" charset="0"/>
                <a:ea typeface="MS PGothic" charset="0"/>
              </a:rPr>
              <a:t>Open questions/discussion on case study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Take notes here during meeting</a:t>
            </a:r>
          </a:p>
          <a:p>
            <a:r>
              <a:rPr lang="en-US">
                <a:latin typeface="Calibri" charset="0"/>
                <a:ea typeface="MS PGothic" charset="0"/>
              </a:rPr>
              <a:t>Questions for group: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See slide 13 for examples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5384CF6-E9D5-5A40-95B8-10877D0DDEE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Registration and Continental Breakfast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Welcome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Goals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Tool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Workshop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Steps to Use ADVISE Meta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Hands on Sessions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Case Studies and Custom Ontologies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Wrap Up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971E372-B899-C742-B889-237D24D3664F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Wrap Up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Open discussion with the group, or specific questions might be prepared</a:t>
            </a:r>
          </a:p>
          <a:p>
            <a:r>
              <a:rPr lang="en-US">
                <a:latin typeface="Calibri" charset="0"/>
                <a:ea typeface="MS PGothic" charset="0"/>
              </a:rPr>
              <a:t>What’s next for the project</a:t>
            </a:r>
          </a:p>
          <a:p>
            <a:r>
              <a:rPr lang="en-US">
                <a:latin typeface="Calibri" charset="0"/>
                <a:ea typeface="MS PGothic" charset="0"/>
              </a:rPr>
              <a:t>Contact info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7FDB46A-9A1F-3749-9E47-0B3A9426B4D4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Workshop Goals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Introduce the tool to the community, and to obtain feedback on the concept, functionality, usability, and future development priorities for the tool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How will obtain feedback from workshop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06C481D-5561-6045-AB73-14899E66DB80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Registration and Continental Breakfast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Welcome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Goals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Tool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Workshop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Steps to Use ADVISE Meta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Hands on Sessions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Case Studies and Custom Ontologies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Wrap Up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A0F939F-EAEA-FF47-B697-3522A5BBE914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Using ADVISE Meta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C505AFA-D177-CC4E-B725-584160D2B482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60000">
            <a:off x="1041400" y="1838325"/>
            <a:ext cx="476250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stCxn id="10" idx="0"/>
            <a:endCxn id="10" idx="0"/>
          </p:cNvCxnSpPr>
          <p:nvPr/>
        </p:nvCxnSpPr>
        <p:spPr>
          <a:xfrm>
            <a:off x="1098550" y="8001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34825" y="1852613"/>
            <a:ext cx="0" cy="2197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1934825" y="3811588"/>
            <a:ext cx="11113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1" name="Group 8"/>
          <p:cNvGrpSpPr>
            <a:grpSpLocks/>
          </p:cNvGrpSpPr>
          <p:nvPr/>
        </p:nvGrpSpPr>
        <p:grpSpPr bwMode="auto">
          <a:xfrm>
            <a:off x="525463" y="800100"/>
            <a:ext cx="1187450" cy="854075"/>
            <a:chOff x="534272" y="2638298"/>
            <a:chExt cx="1187662" cy="853601"/>
          </a:xfrm>
        </p:grpSpPr>
        <p:sp>
          <p:nvSpPr>
            <p:cNvPr id="10" name="Rectangle 9"/>
            <p:cNvSpPr/>
            <p:nvPr/>
          </p:nvSpPr>
          <p:spPr>
            <a:xfrm>
              <a:off x="534272" y="2638298"/>
              <a:ext cx="1147967" cy="8171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3661" y="2660511"/>
              <a:ext cx="1108273" cy="831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1: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Define purpose of analysis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1752" name="Group 11"/>
          <p:cNvGrpSpPr>
            <a:grpSpLocks/>
          </p:cNvGrpSpPr>
          <p:nvPr/>
        </p:nvGrpSpPr>
        <p:grpSpPr bwMode="auto">
          <a:xfrm>
            <a:off x="1689100" y="1808163"/>
            <a:ext cx="1071563" cy="817562"/>
            <a:chOff x="2141042" y="2647724"/>
            <a:chExt cx="1071917" cy="817421"/>
          </a:xfrm>
        </p:grpSpPr>
        <p:sp>
          <p:nvSpPr>
            <p:cNvPr id="13" name="Rectangle 12"/>
            <p:cNvSpPr/>
            <p:nvPr/>
          </p:nvSpPr>
          <p:spPr>
            <a:xfrm>
              <a:off x="2141042" y="2647724"/>
              <a:ext cx="1063976" cy="817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4218" y="2741370"/>
              <a:ext cx="1068741" cy="647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2: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Model System(s)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1753" name="Group 14"/>
          <p:cNvGrpSpPr>
            <a:grpSpLocks/>
          </p:cNvGrpSpPr>
          <p:nvPr/>
        </p:nvGrpSpPr>
        <p:grpSpPr bwMode="auto">
          <a:xfrm>
            <a:off x="2781300" y="2820988"/>
            <a:ext cx="1092200" cy="850900"/>
            <a:chOff x="4044623" y="2613768"/>
            <a:chExt cx="1092531" cy="851377"/>
          </a:xfrm>
        </p:grpSpPr>
        <p:sp>
          <p:nvSpPr>
            <p:cNvPr id="16" name="Rectangle 15"/>
            <p:cNvSpPr/>
            <p:nvPr/>
          </p:nvSpPr>
          <p:spPr>
            <a:xfrm>
              <a:off x="4044623" y="2647124"/>
              <a:ext cx="1092531" cy="8180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4151" y="2613768"/>
              <a:ext cx="1083003" cy="830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3: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Model Attack Goals and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Adversaries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1754" name="Group 17"/>
          <p:cNvGrpSpPr>
            <a:grpSpLocks/>
          </p:cNvGrpSpPr>
          <p:nvPr/>
        </p:nvGrpSpPr>
        <p:grpSpPr bwMode="auto">
          <a:xfrm>
            <a:off x="3960813" y="3883025"/>
            <a:ext cx="1120775" cy="817563"/>
            <a:chOff x="6524998" y="2638300"/>
            <a:chExt cx="1120811" cy="817419"/>
          </a:xfrm>
        </p:grpSpPr>
        <p:sp>
          <p:nvSpPr>
            <p:cNvPr id="19" name="Rectangle 18"/>
            <p:cNvSpPr/>
            <p:nvPr/>
          </p:nvSpPr>
          <p:spPr>
            <a:xfrm>
              <a:off x="6524998" y="2638300"/>
              <a:ext cx="1092235" cy="8174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18663" y="2709725"/>
              <a:ext cx="1027146" cy="647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4: Select Metrics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1755" name="Group 20"/>
          <p:cNvGrpSpPr>
            <a:grpSpLocks/>
          </p:cNvGrpSpPr>
          <p:nvPr/>
        </p:nvGrpSpPr>
        <p:grpSpPr bwMode="auto">
          <a:xfrm>
            <a:off x="5056188" y="4881563"/>
            <a:ext cx="1130300" cy="849312"/>
            <a:chOff x="6799501" y="2610021"/>
            <a:chExt cx="1131622" cy="834286"/>
          </a:xfrm>
        </p:grpSpPr>
        <p:sp>
          <p:nvSpPr>
            <p:cNvPr id="22" name="Rectangle 21"/>
            <p:cNvSpPr/>
            <p:nvPr/>
          </p:nvSpPr>
          <p:spPr>
            <a:xfrm>
              <a:off x="6799501" y="2610021"/>
              <a:ext cx="1131622" cy="8171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6983" y="2613140"/>
              <a:ext cx="1091889" cy="8311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5: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Generate and Execute Model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1756" name="Group 23"/>
          <p:cNvGrpSpPr>
            <a:grpSpLocks/>
          </p:cNvGrpSpPr>
          <p:nvPr/>
        </p:nvGrpSpPr>
        <p:grpSpPr bwMode="auto">
          <a:xfrm>
            <a:off x="6561138" y="5730875"/>
            <a:ext cx="1176337" cy="817563"/>
            <a:chOff x="10651666" y="2638302"/>
            <a:chExt cx="1176649" cy="817417"/>
          </a:xfrm>
        </p:grpSpPr>
        <p:sp>
          <p:nvSpPr>
            <p:cNvPr id="25" name="Rectangle 24"/>
            <p:cNvSpPr/>
            <p:nvPr/>
          </p:nvSpPr>
          <p:spPr>
            <a:xfrm>
              <a:off x="10654842" y="2638302"/>
              <a:ext cx="1065495" cy="817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51666" y="2717663"/>
              <a:ext cx="1176649" cy="645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6: Interpret Results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11934825" y="4211638"/>
            <a:ext cx="11113" cy="32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934825" y="1874838"/>
            <a:ext cx="28575" cy="269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934825" y="1509713"/>
            <a:ext cx="11113" cy="611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39900" y="985838"/>
            <a:ext cx="3295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‒Questions, concerns, scope</a:t>
            </a: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2160000">
            <a:off x="3429000" y="3932238"/>
            <a:ext cx="474663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2160000">
            <a:off x="2176463" y="2830513"/>
            <a:ext cx="47625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160000">
            <a:off x="4562475" y="4859338"/>
            <a:ext cx="47625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160000">
            <a:off x="6035675" y="5935663"/>
            <a:ext cx="474663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16825" y="5730875"/>
            <a:ext cx="14795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‒Metric Values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‒Visual  Display of  common attack paths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00350" y="1809750"/>
            <a:ext cx="6513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‒Define system components, relationships and attributes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‒Hosts, devices, applications, data, networks, firewalls, authentication, other   countermeasures</a:t>
            </a: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4900" y="4856163"/>
            <a:ext cx="3298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‒Generate attack execution graph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(possible attack paths)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 Generate and run simulation of adversary behavior</a:t>
            </a:r>
          </a:p>
          <a:p>
            <a:pPr>
              <a:defRPr/>
            </a:pP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3663" y="2828925"/>
            <a:ext cx="5070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‒Goals: View/modify data, install malware, gain network access, disable device, damage device…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‒Select from standard adversary types or customize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‒Set adversary’s goal priorities</a:t>
            </a: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Hands On Sessions Agenda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9E5BF3A-D088-8E45-A332-65138F5B6D84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60000">
            <a:off x="1041400" y="1838325"/>
            <a:ext cx="476250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stCxn id="10" idx="0"/>
            <a:endCxn id="10" idx="0"/>
          </p:cNvCxnSpPr>
          <p:nvPr/>
        </p:nvCxnSpPr>
        <p:spPr>
          <a:xfrm>
            <a:off x="1098550" y="8001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34825" y="1852613"/>
            <a:ext cx="0" cy="2197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1934825" y="3811588"/>
            <a:ext cx="11113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5" name="Group 55"/>
          <p:cNvGrpSpPr>
            <a:grpSpLocks/>
          </p:cNvGrpSpPr>
          <p:nvPr/>
        </p:nvGrpSpPr>
        <p:grpSpPr bwMode="auto">
          <a:xfrm>
            <a:off x="525463" y="800100"/>
            <a:ext cx="1187450" cy="854075"/>
            <a:chOff x="534272" y="2638298"/>
            <a:chExt cx="1187662" cy="853601"/>
          </a:xfrm>
        </p:grpSpPr>
        <p:sp>
          <p:nvSpPr>
            <p:cNvPr id="10" name="Rectangle 9"/>
            <p:cNvSpPr/>
            <p:nvPr/>
          </p:nvSpPr>
          <p:spPr>
            <a:xfrm>
              <a:off x="534272" y="2638298"/>
              <a:ext cx="1147967" cy="8171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3661" y="2660511"/>
              <a:ext cx="1108273" cy="831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1: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Define purpose of analysis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2776" name="Group 56"/>
          <p:cNvGrpSpPr>
            <a:grpSpLocks/>
          </p:cNvGrpSpPr>
          <p:nvPr/>
        </p:nvGrpSpPr>
        <p:grpSpPr bwMode="auto">
          <a:xfrm>
            <a:off x="1689100" y="1808163"/>
            <a:ext cx="1071563" cy="817562"/>
            <a:chOff x="2141042" y="2647724"/>
            <a:chExt cx="1071917" cy="817421"/>
          </a:xfrm>
        </p:grpSpPr>
        <p:sp>
          <p:nvSpPr>
            <p:cNvPr id="13" name="Rectangle 12"/>
            <p:cNvSpPr/>
            <p:nvPr/>
          </p:nvSpPr>
          <p:spPr>
            <a:xfrm>
              <a:off x="2141042" y="2647724"/>
              <a:ext cx="1063976" cy="817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4218" y="2741370"/>
              <a:ext cx="1068741" cy="647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2: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Model System(s)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2777" name="Group 50"/>
          <p:cNvGrpSpPr>
            <a:grpSpLocks/>
          </p:cNvGrpSpPr>
          <p:nvPr/>
        </p:nvGrpSpPr>
        <p:grpSpPr bwMode="auto">
          <a:xfrm>
            <a:off x="2781300" y="2820988"/>
            <a:ext cx="1404938" cy="850900"/>
            <a:chOff x="4044623" y="2613768"/>
            <a:chExt cx="1404069" cy="851377"/>
          </a:xfrm>
        </p:grpSpPr>
        <p:sp>
          <p:nvSpPr>
            <p:cNvPr id="16" name="Rectangle 15"/>
            <p:cNvSpPr/>
            <p:nvPr/>
          </p:nvSpPr>
          <p:spPr>
            <a:xfrm>
              <a:off x="4044623" y="2647124"/>
              <a:ext cx="1093111" cy="8180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4142" y="2613768"/>
              <a:ext cx="1394550" cy="830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3: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Model Attack Goals and </a:t>
              </a:r>
            </a:p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Adversaries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2778" name="Group 51"/>
          <p:cNvGrpSpPr>
            <a:grpSpLocks/>
          </p:cNvGrpSpPr>
          <p:nvPr/>
        </p:nvGrpSpPr>
        <p:grpSpPr bwMode="auto">
          <a:xfrm>
            <a:off x="3960813" y="3883025"/>
            <a:ext cx="1120775" cy="817563"/>
            <a:chOff x="6524998" y="2638300"/>
            <a:chExt cx="1120811" cy="817419"/>
          </a:xfrm>
        </p:grpSpPr>
        <p:sp>
          <p:nvSpPr>
            <p:cNvPr id="19" name="Rectangle 18"/>
            <p:cNvSpPr/>
            <p:nvPr/>
          </p:nvSpPr>
          <p:spPr>
            <a:xfrm>
              <a:off x="6524998" y="2638300"/>
              <a:ext cx="1092235" cy="8174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18663" y="2709725"/>
              <a:ext cx="1027146" cy="647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4: Select Metrics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2779" name="Group 52"/>
          <p:cNvGrpSpPr>
            <a:grpSpLocks/>
          </p:cNvGrpSpPr>
          <p:nvPr/>
        </p:nvGrpSpPr>
        <p:grpSpPr bwMode="auto">
          <a:xfrm>
            <a:off x="5056188" y="4881563"/>
            <a:ext cx="1130300" cy="835025"/>
            <a:chOff x="6799501" y="2610021"/>
            <a:chExt cx="1131622" cy="834286"/>
          </a:xfrm>
        </p:grpSpPr>
        <p:sp>
          <p:nvSpPr>
            <p:cNvPr id="22" name="Rectangle 21"/>
            <p:cNvSpPr/>
            <p:nvPr/>
          </p:nvSpPr>
          <p:spPr>
            <a:xfrm>
              <a:off x="6799501" y="2610021"/>
              <a:ext cx="1131622" cy="81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6983" y="2613193"/>
              <a:ext cx="1091889" cy="8311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5: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Generate and Execute Model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2780" name="Group 53"/>
          <p:cNvGrpSpPr>
            <a:grpSpLocks/>
          </p:cNvGrpSpPr>
          <p:nvPr/>
        </p:nvGrpSpPr>
        <p:grpSpPr bwMode="auto">
          <a:xfrm>
            <a:off x="6561138" y="5730875"/>
            <a:ext cx="1176337" cy="817563"/>
            <a:chOff x="10651666" y="2638302"/>
            <a:chExt cx="1176649" cy="817417"/>
          </a:xfrm>
        </p:grpSpPr>
        <p:sp>
          <p:nvSpPr>
            <p:cNvPr id="25" name="Rectangle 24"/>
            <p:cNvSpPr/>
            <p:nvPr/>
          </p:nvSpPr>
          <p:spPr>
            <a:xfrm>
              <a:off x="10654842" y="2638302"/>
              <a:ext cx="1065495" cy="817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51666" y="2717663"/>
              <a:ext cx="1176649" cy="645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  <a:cs typeface="Arial" pitchFamily="34" charset="0"/>
                </a:rPr>
                <a:t>Step 6: Interpret Results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11934825" y="4211638"/>
            <a:ext cx="11113" cy="32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934825" y="1874838"/>
            <a:ext cx="28575" cy="269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934825" y="1509713"/>
            <a:ext cx="11113" cy="611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39900" y="985838"/>
            <a:ext cx="3295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9:30 – 9:45 AM</a:t>
            </a: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2160000">
            <a:off x="3429000" y="3932238"/>
            <a:ext cx="474663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60000">
            <a:off x="2176463" y="2830513"/>
            <a:ext cx="47625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2160000">
            <a:off x="4562475" y="4859338"/>
            <a:ext cx="47625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160000">
            <a:off x="6035675" y="5935663"/>
            <a:ext cx="474663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00350" y="1809750"/>
            <a:ext cx="65135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9:45 – 10:45 AM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Break 10:45 – 11:00 AM</a:t>
            </a:r>
            <a:endParaRPr lang="en-US" sz="12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54963" y="5468938"/>
            <a:ext cx="3297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2:30 – 3:15 PM</a:t>
            </a:r>
          </a:p>
          <a:p>
            <a:pPr>
              <a:defRPr/>
            </a:pP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2238" y="2828925"/>
            <a:ext cx="50704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Goals 11:45 – 11:45 AM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Lunch 11:45 – 12:45 PM</a:t>
            </a: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Adversaries 12:45 – 1:30 PM  </a:t>
            </a:r>
            <a:endParaRPr lang="en-US" sz="1200" b="1" dirty="0">
              <a:solidFill>
                <a:srgbClr val="00B0F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2225" y="4017963"/>
            <a:ext cx="65135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rPr>
              <a:t>1:30 – 2:15 PM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Break 2:15 – 2:30 PM</a:t>
            </a:r>
            <a:endParaRPr lang="en-US" sz="12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Right Brace 38"/>
          <p:cNvSpPr/>
          <p:nvPr/>
        </p:nvSpPr>
        <p:spPr bwMode="auto">
          <a:xfrm>
            <a:off x="7542213" y="4675188"/>
            <a:ext cx="319087" cy="191452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 b="1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50323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2197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Registration and Continental Breakfast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Welcome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Goals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Tool</a:t>
            </a:r>
          </a:p>
          <a:p>
            <a:pPr lvl="1" eaLnBrk="1" hangingPunct="1"/>
            <a:r>
              <a:rPr lang="en-US">
                <a:latin typeface="Calibri" charset="0"/>
                <a:ea typeface="MS PGothic" charset="0"/>
              </a:rPr>
              <a:t>Workshop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Steps to Use ADVISE Meta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Hands on Sessions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Case Studies and Custom Ontologies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Wrap Up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F2A20AC-C621-AA46-A9AE-C09E829E81EB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I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1883</Words>
  <Application>Microsoft Macintosh PowerPoint</Application>
  <PresentationFormat>On-screen Show (4:3)</PresentationFormat>
  <Paragraphs>370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MS PGothic</vt:lpstr>
      <vt:lpstr>Calibri</vt:lpstr>
      <vt:lpstr>ＭＳ Ｐゴシック</vt:lpstr>
      <vt:lpstr>ITC Officina Sans Bold</vt:lpstr>
      <vt:lpstr>DINNeuzeitGrotesk BoldCond</vt:lpstr>
      <vt:lpstr>ITIpresentations</vt:lpstr>
      <vt:lpstr>Office Theme</vt:lpstr>
      <vt:lpstr>PowerPoint Presentation</vt:lpstr>
      <vt:lpstr>Agenda</vt:lpstr>
      <vt:lpstr>ADVISE Meta Introduction</vt:lpstr>
      <vt:lpstr>ADVISE Meta Tool</vt:lpstr>
      <vt:lpstr>Workshop Goals</vt:lpstr>
      <vt:lpstr>Agenda</vt:lpstr>
      <vt:lpstr>Using ADVISE Meta</vt:lpstr>
      <vt:lpstr>Hands On Sessions Agenda</vt:lpstr>
      <vt:lpstr>Agenda</vt:lpstr>
      <vt:lpstr>Step 1 – Define Purpose of Analysis</vt:lpstr>
      <vt:lpstr>Example Enterprise Systems</vt:lpstr>
      <vt:lpstr>Example Problem Name – Step 1</vt:lpstr>
      <vt:lpstr>Step 1 – Define Purpose of Analysis - Feedback</vt:lpstr>
      <vt:lpstr>Step 2 – Model Systems</vt:lpstr>
      <vt:lpstr>Example Problem Name – Step 2</vt:lpstr>
      <vt:lpstr>Step 2 – Model Systems – Feedback</vt:lpstr>
      <vt:lpstr>Step 3 – Attack Goals and Adversaries</vt:lpstr>
      <vt:lpstr>Example Problem Name – Step 3</vt:lpstr>
      <vt:lpstr>Step 3 – Attack Goals and Adversaries – Feedback</vt:lpstr>
      <vt:lpstr>Step 4 – Metrics</vt:lpstr>
      <vt:lpstr>Example Problem Name – Step 4</vt:lpstr>
      <vt:lpstr>Step 4 – Metrics – Feedback</vt:lpstr>
      <vt:lpstr>Step 5 – Execute Models</vt:lpstr>
      <vt:lpstr>Example Problem Name – Step 5</vt:lpstr>
      <vt:lpstr>Step 5 – Execute Models – Feedback</vt:lpstr>
      <vt:lpstr>Step 6 – Interpret Results</vt:lpstr>
      <vt:lpstr>Example Problem Name – Step 6</vt:lpstr>
      <vt:lpstr>Step 6 – Interpret Results – Feedback</vt:lpstr>
      <vt:lpstr>Agenda</vt:lpstr>
      <vt:lpstr>Recloser Radios Case Study Step 1</vt:lpstr>
      <vt:lpstr>Recloser Radios Case Study Step 2</vt:lpstr>
      <vt:lpstr>Recloser Radios Case Study Step 2</vt:lpstr>
      <vt:lpstr>Recloser Radios Case Study Step 3</vt:lpstr>
      <vt:lpstr>Recloser Radios Case Study Step 4</vt:lpstr>
      <vt:lpstr>Recloser Radios Case Study Step 5</vt:lpstr>
      <vt:lpstr>Recloser Radios Case Study Step 6</vt:lpstr>
      <vt:lpstr>Ontology is Data</vt:lpstr>
      <vt:lpstr>Ontology is Data (cont.)</vt:lpstr>
      <vt:lpstr>River Zonal Dispatcher Case Study</vt:lpstr>
      <vt:lpstr>Advanced Metering Infrastructure Case Study</vt:lpstr>
      <vt:lpstr>Agenda</vt:lpstr>
      <vt:lpstr>Wrap Up</vt:lpstr>
    </vt:vector>
  </TitlesOfParts>
  <Company>WINTERAVEN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Debby Winter</dc:creator>
  <cp:lastModifiedBy>Kenneth Keefe</cp:lastModifiedBy>
  <cp:revision>14</cp:revision>
  <dcterms:created xsi:type="dcterms:W3CDTF">2012-07-19T15:10:51Z</dcterms:created>
  <dcterms:modified xsi:type="dcterms:W3CDTF">2016-07-27T16:47:45Z</dcterms:modified>
</cp:coreProperties>
</file>